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92" y="23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5E74-F4E1-44B2-A8D9-E27C148B5947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9D22-8B08-450F-88C6-6BC7A160B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37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5E74-F4E1-44B2-A8D9-E27C148B5947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9D22-8B08-450F-88C6-6BC7A160B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94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529697"/>
            <a:ext cx="3357563" cy="112680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5E74-F4E1-44B2-A8D9-E27C148B5947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9D22-8B08-450F-88C6-6BC7A160B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97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5E74-F4E1-44B2-A8D9-E27C148B5947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9D22-8B08-450F-88C6-6BC7A160B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635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5E74-F4E1-44B2-A8D9-E27C148B5947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9D22-8B08-450F-88C6-6BC7A160B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2397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5E74-F4E1-44B2-A8D9-E27C148B5947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9D22-8B08-450F-88C6-6BC7A160B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40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5E74-F4E1-44B2-A8D9-E27C148B5947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9D22-8B08-450F-88C6-6BC7A160B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401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5E74-F4E1-44B2-A8D9-E27C148B5947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9D22-8B08-450F-88C6-6BC7A160B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181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5E74-F4E1-44B2-A8D9-E27C148B5947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9D22-8B08-450F-88C6-6BC7A160B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715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5E74-F4E1-44B2-A8D9-E27C148B5947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9D22-8B08-450F-88C6-6BC7A160B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843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25E74-F4E1-44B2-A8D9-E27C148B5947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C9D22-8B08-450F-88C6-6BC7A160B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42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25E74-F4E1-44B2-A8D9-E27C148B5947}" type="datetimeFigureOut">
              <a:rPr lang="ru-RU" smtClean="0"/>
              <a:t>08.12.2017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C9D22-8B08-450F-88C6-6BC7A160B0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30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eoseiscontrol.ru/" TargetMode="External"/><Relationship Id="rId4" Type="http://schemas.openxmlformats.org/officeDocument/2006/relationships/hyperlink" Target="mailto:info@geoseiscontrol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0" y="776536"/>
            <a:ext cx="6858000" cy="1259285"/>
          </a:xfrm>
        </p:spPr>
        <p:txBody>
          <a:bodyPr>
            <a:normAutofit/>
          </a:bodyPr>
          <a:lstStyle/>
          <a:p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GeoSeisControl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6" descr="C:\Users\Александр\Desktop\ГСК 20 лет мал.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313" y="0"/>
            <a:ext cx="4103687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88640" y="1694056"/>
            <a:ext cx="64807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Программный </a:t>
            </a:r>
            <a:r>
              <a:rPr lang="ru-RU" sz="1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комплекс, </a:t>
            </a:r>
            <a:r>
              <a:rPr lang="ru-RU" sz="1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предназначенный для  планирования, проектирования, </a:t>
            </a:r>
            <a:r>
              <a:rPr lang="ru-RU" sz="1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ведения </a:t>
            </a:r>
            <a:r>
              <a:rPr lang="ru-RU" sz="1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базы </a:t>
            </a:r>
            <a:r>
              <a:rPr lang="ru-RU" sz="1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4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ходе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проекта, </a:t>
            </a:r>
            <a:r>
              <a:rPr lang="ru-RU" sz="1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статистического анализа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</a:t>
            </a:r>
            <a:r>
              <a:rPr lang="ru-RU" sz="1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матической </a:t>
            </a:r>
            <a:r>
              <a:rPr lang="ru-RU" sz="14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подготовки </a:t>
            </a:r>
            <a:r>
              <a:rPr lang="ru-RU" sz="1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отчётности для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морских  </a:t>
            </a:r>
            <a:r>
              <a:rPr lang="ru-RU" sz="1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геофизических </a:t>
            </a:r>
            <a:r>
              <a:rPr lang="ru-RU" sz="1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</a:t>
            </a:r>
            <a:r>
              <a:rPr lang="en-US" sz="1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3588886" y="2576736"/>
            <a:ext cx="2936458" cy="1728192"/>
            <a:chOff x="2854771" y="3512840"/>
            <a:chExt cx="3670573" cy="2160240"/>
          </a:xfrm>
        </p:grpSpPr>
        <p:sp>
          <p:nvSpPr>
            <p:cNvPr id="9" name="object 14"/>
            <p:cNvSpPr/>
            <p:nvPr/>
          </p:nvSpPr>
          <p:spPr>
            <a:xfrm>
              <a:off x="2854915" y="3512840"/>
              <a:ext cx="3670429" cy="216024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0" name="Овал 9"/>
            <p:cNvSpPr/>
            <p:nvPr/>
          </p:nvSpPr>
          <p:spPr>
            <a:xfrm>
              <a:off x="2854771" y="3512840"/>
              <a:ext cx="2160240" cy="2124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4365104" y="3530960"/>
              <a:ext cx="2160240" cy="21240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188640" y="2360712"/>
            <a:ext cx="32403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и проектирование:</a:t>
            </a:r>
          </a:p>
          <a:p>
            <a:pPr algn="just"/>
            <a:endParaRPr lang="ru-RU" sz="1400" b="1" spc="-5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планирования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проектирования позволяет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автоматическом </a:t>
            </a:r>
            <a:r>
              <a:rPr lang="ru-RU" sz="1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режиме оценить сложность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 на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</a:t>
            </a:r>
            <a:r>
              <a:rPr lang="ru-RU" sz="1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 </a:t>
            </a:r>
            <a:r>
              <a:rPr lang="ru-RU" sz="1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любого заданного контура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методики </a:t>
            </a:r>
            <a:r>
              <a:rPr lang="ru-RU" sz="1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морской </a:t>
            </a:r>
            <a:r>
              <a:rPr lang="ru-RU" sz="1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сейсморазведки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буксируемым</a:t>
            </a:r>
            <a:r>
              <a:rPr lang="ru-RU" sz="14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оборудованием</a:t>
            </a:r>
            <a:r>
              <a:rPr lang="ru-RU" sz="1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05810" y="4721591"/>
            <a:ext cx="3006020" cy="4718202"/>
            <a:chOff x="3519324" y="4664968"/>
            <a:chExt cx="3006020" cy="4718202"/>
          </a:xfrm>
        </p:grpSpPr>
        <p:sp>
          <p:nvSpPr>
            <p:cNvPr id="16" name="object 4"/>
            <p:cNvSpPr/>
            <p:nvPr/>
          </p:nvSpPr>
          <p:spPr>
            <a:xfrm>
              <a:off x="3519324" y="4664968"/>
              <a:ext cx="3006020" cy="2304256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17" name="object 7"/>
            <p:cNvSpPr/>
            <p:nvPr/>
          </p:nvSpPr>
          <p:spPr>
            <a:xfrm>
              <a:off x="3519324" y="7079803"/>
              <a:ext cx="3006020" cy="2303367"/>
            </a:xfrm>
            <a:prstGeom prst="rect">
              <a:avLst/>
            </a:prstGeom>
            <a:blipFill>
              <a:blip r:embed="rId5" cstate="print"/>
              <a:srcRect/>
              <a:stretch>
                <a:fillRect r="-15597"/>
              </a:stretch>
            </a:blipFill>
            <a:ln>
              <a:solidFill>
                <a:schemeClr val="tx1"/>
              </a:solidFill>
            </a:ln>
          </p:spPr>
          <p:txBody>
            <a:bodyPr wrap="square" lIns="0" tIns="0" rIns="0" bIns="0" rtlCol="0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20" name="object 5"/>
          <p:cNvSpPr txBox="1"/>
          <p:nvPr/>
        </p:nvSpPr>
        <p:spPr>
          <a:xfrm>
            <a:off x="3409409" y="4808984"/>
            <a:ext cx="3115935" cy="420307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72000" indent="-171450">
              <a:lnSpc>
                <a:spcPts val="1265"/>
              </a:lnSpc>
              <a:spcBef>
                <a:spcPts val="4200"/>
              </a:spcBef>
              <a:buSzPct val="90000"/>
              <a:buFont typeface="Arial" panose="020B0604020202020204" pitchFamily="34" charset="0"/>
              <a:buChar char="•"/>
              <a:tabLst>
                <a:tab pos="1747520" algn="l"/>
              </a:tabLst>
            </a:pPr>
            <a:r>
              <a:rPr lang="ru-RU" sz="1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 </a:t>
            </a:r>
            <a:r>
              <a:rPr lang="ru-RU" sz="1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оптимального контура </a:t>
            </a:r>
            <a:r>
              <a:rPr lang="ru-RU" sz="1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</a:t>
            </a:r>
          </a:p>
          <a:p>
            <a:pPr marL="72000" indent="-171450">
              <a:lnSpc>
                <a:spcPts val="1265"/>
              </a:lnSpc>
              <a:spcBef>
                <a:spcPts val="4200"/>
              </a:spcBef>
              <a:buSzPct val="90000"/>
              <a:buFont typeface="Arial" panose="020B0604020202020204" pitchFamily="34" charset="0"/>
              <a:buChar char="•"/>
              <a:tabLst>
                <a:tab pos="1747520" algn="l"/>
              </a:tabLst>
            </a:pPr>
            <a:r>
              <a:rPr lang="ru-RU" sz="1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Автоматическая прокладка профилей</a:t>
            </a:r>
          </a:p>
          <a:p>
            <a:pPr marL="72000" indent="-171450">
              <a:lnSpc>
                <a:spcPts val="1265"/>
              </a:lnSpc>
              <a:spcBef>
                <a:spcPts val="4200"/>
              </a:spcBef>
              <a:buSzPct val="90000"/>
              <a:buFont typeface="Arial" panose="020B0604020202020204" pitchFamily="34" charset="0"/>
              <a:buChar char="•"/>
              <a:tabLst>
                <a:tab pos="1747520" algn="l"/>
              </a:tabLst>
            </a:pPr>
            <a:r>
              <a:rPr lang="ru-RU" sz="1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Расчёт оптимальных траекторий </a:t>
            </a:r>
            <a:r>
              <a:rPr lang="ru-RU" sz="1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движения судна</a:t>
            </a:r>
          </a:p>
          <a:p>
            <a:pPr marL="72000" indent="-171450">
              <a:lnSpc>
                <a:spcPts val="1265"/>
              </a:lnSpc>
              <a:spcBef>
                <a:spcPts val="4200"/>
              </a:spcBef>
              <a:buSzPct val="90000"/>
              <a:buFont typeface="Arial" panose="020B0604020202020204" pitchFamily="34" charset="0"/>
              <a:buChar char="•"/>
              <a:tabLst>
                <a:tab pos="1747520" algn="l"/>
              </a:tabLst>
            </a:pPr>
            <a:r>
              <a:rPr lang="ru-RU" sz="1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Учёт манёвров на обход препятствий</a:t>
            </a:r>
          </a:p>
          <a:p>
            <a:pPr marL="72000" indent="-171450">
              <a:lnSpc>
                <a:spcPts val="1265"/>
              </a:lnSpc>
              <a:spcBef>
                <a:spcPts val="4200"/>
              </a:spcBef>
              <a:buSzPct val="90000"/>
              <a:buFont typeface="Arial" panose="020B0604020202020204" pitchFamily="34" charset="0"/>
              <a:buChar char="•"/>
              <a:tabLst>
                <a:tab pos="1747520" algn="l"/>
              </a:tabLst>
            </a:pPr>
            <a:r>
              <a:rPr lang="ru-RU" sz="1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Автоматический выбор оптимального порядка отработки</a:t>
            </a:r>
          </a:p>
          <a:p>
            <a:pPr marL="72000" indent="-171450">
              <a:lnSpc>
                <a:spcPts val="1265"/>
              </a:lnSpc>
              <a:spcBef>
                <a:spcPts val="4200"/>
              </a:spcBef>
              <a:buSzPct val="90000"/>
              <a:buFont typeface="Arial" panose="020B0604020202020204" pitchFamily="34" charset="0"/>
              <a:buChar char="•"/>
              <a:tabLst>
                <a:tab pos="1747520" algn="l"/>
              </a:tabLst>
            </a:pPr>
            <a:r>
              <a:rPr lang="ru-RU" sz="1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Автоматический расчёт статистики по временным и техническим </a:t>
            </a:r>
            <a:r>
              <a:rPr lang="ru-RU" sz="14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показателям</a:t>
            </a:r>
            <a:endParaRPr lang="ru-RU" sz="1400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216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60648" y="632520"/>
            <a:ext cx="32403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</a:t>
            </a:r>
            <a:r>
              <a:rPr lang="ru-RU" sz="14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управление </a:t>
            </a:r>
            <a:r>
              <a:rPr lang="ru-RU" sz="1400" b="1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проектами.</a:t>
            </a:r>
            <a:endParaRPr lang="ru-RU" sz="1400" b="1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ject 4"/>
          <p:cNvSpPr/>
          <p:nvPr/>
        </p:nvSpPr>
        <p:spPr>
          <a:xfrm>
            <a:off x="3559514" y="920552"/>
            <a:ext cx="3037838" cy="3600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5"/>
          <p:cNvSpPr txBox="1"/>
          <p:nvPr/>
        </p:nvSpPr>
        <p:spPr>
          <a:xfrm>
            <a:off x="253230" y="1266603"/>
            <a:ext cx="3226858" cy="306218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>
            <a:defPPr>
              <a:defRPr lang="ru-RU"/>
            </a:defPPr>
            <a:lvl1pPr marL="72000" indent="-171450">
              <a:lnSpc>
                <a:spcPts val="1265"/>
              </a:lnSpc>
              <a:spcBef>
                <a:spcPts val="5400"/>
              </a:spcBef>
              <a:buSzPct val="90000"/>
              <a:buFont typeface="Arial" panose="020B0604020202020204" pitchFamily="34" charset="0"/>
              <a:buChar char="•"/>
              <a:tabLst>
                <a:tab pos="1747520" algn="l"/>
              </a:tabLst>
              <a:defRPr sz="1200" spc="-5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just">
              <a:spcBef>
                <a:spcPts val="2700"/>
              </a:spcBef>
            </a:pPr>
            <a:r>
              <a:rPr sz="1400" dirty="0"/>
              <a:t>Компилирует реляционную </a:t>
            </a:r>
            <a:r>
              <a:rPr sz="1400" dirty="0" err="1"/>
              <a:t>базу</a:t>
            </a:r>
            <a:r>
              <a:rPr sz="1400" dirty="0"/>
              <a:t>  </a:t>
            </a:r>
            <a:r>
              <a:rPr sz="1400" dirty="0" err="1" smtClean="0"/>
              <a:t>данных</a:t>
            </a:r>
            <a:r>
              <a:rPr lang="ru-RU" sz="1400" dirty="0" smtClean="0"/>
              <a:t>.</a:t>
            </a:r>
            <a:endParaRPr sz="1400" dirty="0"/>
          </a:p>
          <a:p>
            <a:pPr algn="just">
              <a:spcBef>
                <a:spcPts val="2700"/>
              </a:spcBef>
            </a:pPr>
            <a:r>
              <a:rPr sz="1400" dirty="0"/>
              <a:t>Ведение учёта временных затрат в  ходе проекта и их </a:t>
            </a:r>
            <a:r>
              <a:rPr sz="1400" dirty="0" err="1"/>
              <a:t>статистический</a:t>
            </a:r>
            <a:r>
              <a:rPr sz="1400" dirty="0"/>
              <a:t>  </a:t>
            </a:r>
            <a:r>
              <a:rPr sz="1400" dirty="0" err="1" smtClean="0"/>
              <a:t>анализ</a:t>
            </a:r>
            <a:r>
              <a:rPr lang="ru-RU" sz="1400" dirty="0" smtClean="0"/>
              <a:t>.</a:t>
            </a:r>
            <a:endParaRPr sz="1400" dirty="0"/>
          </a:p>
          <a:p>
            <a:pPr algn="just">
              <a:spcBef>
                <a:spcPts val="2700"/>
              </a:spcBef>
            </a:pPr>
            <a:r>
              <a:rPr sz="1400" dirty="0"/>
              <a:t>Импорт </a:t>
            </a:r>
            <a:r>
              <a:rPr sz="1400" dirty="0" err="1"/>
              <a:t>навигационных</a:t>
            </a:r>
            <a:r>
              <a:rPr sz="1400" dirty="0"/>
              <a:t> </a:t>
            </a:r>
            <a:r>
              <a:rPr sz="1400" dirty="0" err="1" smtClean="0"/>
              <a:t>файлов</a:t>
            </a:r>
            <a:r>
              <a:rPr lang="ru-RU" sz="1400" dirty="0" smtClean="0"/>
              <a:t>.</a:t>
            </a:r>
            <a:endParaRPr sz="1400" dirty="0"/>
          </a:p>
          <a:p>
            <a:pPr algn="just">
              <a:spcBef>
                <a:spcPts val="2700"/>
              </a:spcBef>
            </a:pPr>
            <a:r>
              <a:rPr sz="1400" dirty="0"/>
              <a:t>Сопоставление получаемых данных  с </a:t>
            </a:r>
            <a:r>
              <a:rPr sz="1400" dirty="0" err="1" smtClean="0"/>
              <a:t>проектными</a:t>
            </a:r>
            <a:r>
              <a:rPr lang="ru-RU" sz="1400" dirty="0" smtClean="0"/>
              <a:t>.</a:t>
            </a:r>
            <a:endParaRPr sz="1400" dirty="0"/>
          </a:p>
          <a:p>
            <a:pPr algn="just">
              <a:spcBef>
                <a:spcPts val="2700"/>
              </a:spcBef>
            </a:pPr>
            <a:r>
              <a:rPr sz="1400" dirty="0"/>
              <a:t>Автоматическая подготовка развёрнутой статистики </a:t>
            </a:r>
            <a:r>
              <a:rPr sz="1400" dirty="0" err="1"/>
              <a:t>по</a:t>
            </a:r>
            <a:r>
              <a:rPr sz="1400" dirty="0"/>
              <a:t> </a:t>
            </a:r>
            <a:r>
              <a:rPr sz="1400" dirty="0" err="1" smtClean="0"/>
              <a:t>любым</a:t>
            </a:r>
            <a:r>
              <a:rPr sz="1400" dirty="0" smtClean="0"/>
              <a:t> </a:t>
            </a:r>
            <a:r>
              <a:rPr sz="1400" dirty="0" err="1"/>
              <a:t>заданным</a:t>
            </a:r>
            <a:r>
              <a:rPr sz="1400" dirty="0"/>
              <a:t> </a:t>
            </a:r>
            <a:r>
              <a:rPr sz="1400" dirty="0" err="1" smtClean="0"/>
              <a:t>критериям</a:t>
            </a:r>
            <a:r>
              <a:rPr lang="ru-RU" sz="1400" dirty="0" smtClean="0"/>
              <a:t>.</a:t>
            </a:r>
            <a:endParaRPr sz="1400" dirty="0"/>
          </a:p>
        </p:txBody>
      </p:sp>
      <p:sp>
        <p:nvSpPr>
          <p:cNvPr id="9" name="object 7"/>
          <p:cNvSpPr/>
          <p:nvPr/>
        </p:nvSpPr>
        <p:spPr>
          <a:xfrm>
            <a:off x="332656" y="5241032"/>
            <a:ext cx="3332394" cy="40324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2"/>
          <p:cNvSpPr txBox="1"/>
          <p:nvPr/>
        </p:nvSpPr>
        <p:spPr>
          <a:xfrm>
            <a:off x="3737312" y="8176262"/>
            <a:ext cx="2860040" cy="1529265"/>
          </a:xfrm>
          <a:prstGeom prst="rect">
            <a:avLst/>
          </a:prstGeom>
          <a:ln w="25400">
            <a:solidFill>
              <a:srgbClr val="CCD5F5"/>
            </a:solidFill>
          </a:ln>
        </p:spPr>
        <p:txBody>
          <a:bodyPr vert="horz" wrap="square" lIns="0" tIns="56515" rIns="0" bIns="0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0">
              <a:lnSpc>
                <a:spcPct val="100000"/>
              </a:lnSpc>
              <a:spcBef>
                <a:spcPts val="445"/>
              </a:spcBef>
            </a:pPr>
            <a:r>
              <a:rPr sz="1200" spc="-10" dirty="0">
                <a:latin typeface="Times New Roman" pitchFamily="18" charset="0"/>
                <a:cs typeface="Times New Roman" pitchFamily="18" charset="0"/>
              </a:rPr>
              <a:t>ЗАО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НПЦ</a:t>
            </a:r>
            <a:r>
              <a:rPr sz="12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"ГеоСейсКонтроль"</a:t>
            </a:r>
            <a:endParaRPr sz="1200" dirty="0">
              <a:latin typeface="Times New Roman" pitchFamily="18" charset="0"/>
              <a:cs typeface="Times New Roman" pitchFamily="18" charset="0"/>
            </a:endParaRPr>
          </a:p>
          <a:p>
            <a:pPr marL="127000">
              <a:lnSpc>
                <a:spcPct val="100000"/>
              </a:lnSpc>
            </a:pPr>
            <a:r>
              <a:rPr sz="1200" spc="5" dirty="0" smtClean="0">
                <a:latin typeface="Times New Roman" pitchFamily="18" charset="0"/>
                <a:cs typeface="Times New Roman" pitchFamily="18" charset="0"/>
              </a:rPr>
              <a:t>115114</a:t>
            </a:r>
            <a:r>
              <a:rPr sz="1200" spc="5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sz="1200" spc="0" dirty="0">
                <a:latin typeface="Times New Roman" pitchFamily="18" charset="0"/>
                <a:cs typeface="Times New Roman" pitchFamily="18" charset="0"/>
              </a:rPr>
              <a:t>г.</a:t>
            </a:r>
            <a:r>
              <a:rPr sz="12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5" dirty="0">
                <a:latin typeface="Times New Roman" pitchFamily="18" charset="0"/>
                <a:cs typeface="Times New Roman" pitchFamily="18" charset="0"/>
              </a:rPr>
              <a:t>Москва,</a:t>
            </a:r>
            <a:endParaRPr sz="1200" dirty="0">
              <a:latin typeface="Times New Roman" pitchFamily="18" charset="0"/>
              <a:cs typeface="Times New Roman" pitchFamily="18" charset="0"/>
            </a:endParaRPr>
          </a:p>
          <a:p>
            <a:pPr marL="127000">
              <a:lnSpc>
                <a:spcPct val="100000"/>
              </a:lnSpc>
              <a:spcBef>
                <a:spcPts val="195"/>
              </a:spcBef>
            </a:pPr>
            <a:r>
              <a:rPr sz="1200" spc="5" dirty="0">
                <a:latin typeface="Times New Roman" pitchFamily="18" charset="0"/>
                <a:cs typeface="Times New Roman" pitchFamily="18" charset="0"/>
              </a:rPr>
              <a:t>ул. Дербеневская, д.20 </a:t>
            </a:r>
            <a:r>
              <a:rPr sz="1200" spc="5" dirty="0" err="1" smtClean="0"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ru-RU" sz="1200" spc="5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sz="1200" spc="-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spc="-30" dirty="0" smtClean="0">
                <a:latin typeface="Times New Roman" pitchFamily="18" charset="0"/>
                <a:cs typeface="Times New Roman" pitchFamily="18" charset="0"/>
              </a:rPr>
              <a:t>16, подъезд 3</a:t>
            </a:r>
            <a:endParaRPr sz="1200" dirty="0">
              <a:latin typeface="Times New Roman" pitchFamily="18" charset="0"/>
              <a:cs typeface="Times New Roman" pitchFamily="18" charset="0"/>
            </a:endParaRPr>
          </a:p>
          <a:p>
            <a:pPr marL="127000">
              <a:lnSpc>
                <a:spcPct val="100000"/>
              </a:lnSpc>
              <a:spcBef>
                <a:spcPts val="560"/>
              </a:spcBef>
            </a:pPr>
            <a:r>
              <a:rPr sz="1200" spc="10" dirty="0">
                <a:latin typeface="Times New Roman" pitchFamily="18" charset="0"/>
                <a:cs typeface="Times New Roman" pitchFamily="18" charset="0"/>
              </a:rPr>
              <a:t>+7 </a:t>
            </a:r>
            <a:r>
              <a:rPr sz="1200" spc="5" dirty="0">
                <a:latin typeface="Times New Roman" pitchFamily="18" charset="0"/>
                <a:cs typeface="Times New Roman" pitchFamily="18" charset="0"/>
              </a:rPr>
              <a:t>(495)</a:t>
            </a:r>
            <a:r>
              <a:rPr sz="12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1200" spc="5" dirty="0" smtClean="0">
                <a:latin typeface="Times New Roman" pitchFamily="18" charset="0"/>
                <a:cs typeface="Times New Roman" pitchFamily="18" charset="0"/>
              </a:rPr>
              <a:t>123-39-70</a:t>
            </a:r>
            <a:r>
              <a:rPr lang="ru-RU" sz="1200" spc="5" dirty="0" smtClean="0">
                <a:latin typeface="Times New Roman" pitchFamily="18" charset="0"/>
                <a:cs typeface="Times New Roman" pitchFamily="18" charset="0"/>
              </a:rPr>
              <a:t>, +7 (495) 123-39-00</a:t>
            </a:r>
            <a:endParaRPr sz="1200" dirty="0">
              <a:latin typeface="Times New Roman" pitchFamily="18" charset="0"/>
              <a:cs typeface="Times New Roman" pitchFamily="18" charset="0"/>
            </a:endParaRPr>
          </a:p>
          <a:p>
            <a:pPr marL="127000">
              <a:lnSpc>
                <a:spcPct val="100000"/>
              </a:lnSpc>
              <a:spcBef>
                <a:spcPts val="195"/>
              </a:spcBef>
            </a:pPr>
            <a:r>
              <a:rPr sz="1200" spc="0" dirty="0" smtClean="0">
                <a:latin typeface="Times New Roman" pitchFamily="18" charset="0"/>
                <a:cs typeface="Times New Roman" pitchFamily="18" charset="0"/>
                <a:hlinkClick r:id="rId4"/>
              </a:rPr>
              <a:t>info@geoseiscontrol.ru</a:t>
            </a:r>
            <a:endParaRPr lang="en-US" sz="1200" spc="0" dirty="0" smtClean="0">
              <a:latin typeface="Times New Roman" pitchFamily="18" charset="0"/>
              <a:cs typeface="Times New Roman" pitchFamily="18" charset="0"/>
            </a:endParaRPr>
          </a:p>
          <a:p>
            <a:pPr marL="127000">
              <a:lnSpc>
                <a:spcPct val="100000"/>
              </a:lnSpc>
              <a:spcBef>
                <a:spcPts val="195"/>
              </a:spcBef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  <a:hlinkClick r:id="rId5"/>
              </a:rPr>
              <a:t>www.geoseiscontrol.ru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127000">
              <a:lnSpc>
                <a:spcPct val="100000"/>
              </a:lnSpc>
              <a:spcBef>
                <a:spcPts val="195"/>
              </a:spcBef>
            </a:pPr>
            <a:endParaRPr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ject 5"/>
          <p:cNvSpPr txBox="1"/>
          <p:nvPr/>
        </p:nvSpPr>
        <p:spPr>
          <a:xfrm>
            <a:off x="2492896" y="4802128"/>
            <a:ext cx="4064521" cy="510204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>
            <a:defPPr>
              <a:defRPr lang="ru-RU"/>
            </a:defPPr>
            <a:lvl1pPr marL="72000" indent="-171450">
              <a:lnSpc>
                <a:spcPts val="1265"/>
              </a:lnSpc>
              <a:spcBef>
                <a:spcPts val="5400"/>
              </a:spcBef>
              <a:buSzPct val="90000"/>
              <a:buFont typeface="Arial" panose="020B0604020202020204" pitchFamily="34" charset="0"/>
              <a:buChar char="•"/>
              <a:tabLst>
                <a:tab pos="1747520" algn="l"/>
              </a:tabLst>
              <a:defRPr sz="1200" spc="-5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just">
              <a:spcBef>
                <a:spcPts val="3000"/>
              </a:spcBef>
            </a:pPr>
            <a:r>
              <a:rPr sz="1400" dirty="0" err="1" smtClean="0"/>
              <a:t>Опциональные</a:t>
            </a:r>
            <a:r>
              <a:rPr sz="1400" dirty="0" smtClean="0"/>
              <a:t> </a:t>
            </a:r>
            <a:r>
              <a:rPr sz="1400" dirty="0"/>
              <a:t>формы отчётности (реестр СТОП-КАРТ, </a:t>
            </a:r>
            <a:r>
              <a:rPr sz="1400" dirty="0" err="1" smtClean="0"/>
              <a:t>анализ</a:t>
            </a:r>
            <a:r>
              <a:rPr sz="1400" dirty="0" smtClean="0"/>
              <a:t> </a:t>
            </a:r>
            <a:r>
              <a:rPr sz="1400" dirty="0"/>
              <a:t>производительности, бункеровки и </a:t>
            </a:r>
            <a:r>
              <a:rPr sz="1400" dirty="0" err="1"/>
              <a:t>т.д</a:t>
            </a:r>
            <a:r>
              <a:rPr sz="1400" dirty="0" smtClean="0"/>
              <a:t>.)</a:t>
            </a:r>
            <a:r>
              <a:rPr lang="ru-RU" sz="1400" dirty="0" smtClean="0"/>
              <a:t>.</a:t>
            </a:r>
            <a:endParaRPr lang="ru-RU" sz="1400" dirty="0" smtClean="0"/>
          </a:p>
        </p:txBody>
      </p:sp>
      <p:sp>
        <p:nvSpPr>
          <p:cNvPr id="11" name="object 5"/>
          <p:cNvSpPr txBox="1"/>
          <p:nvPr/>
        </p:nvSpPr>
        <p:spPr>
          <a:xfrm>
            <a:off x="3480088" y="5529064"/>
            <a:ext cx="3187102" cy="108683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>
            <a:defPPr>
              <a:defRPr lang="ru-RU"/>
            </a:defPPr>
            <a:lvl1pPr marL="72000" indent="-171450">
              <a:lnSpc>
                <a:spcPts val="1265"/>
              </a:lnSpc>
              <a:spcBef>
                <a:spcPts val="5400"/>
              </a:spcBef>
              <a:buSzPct val="90000"/>
              <a:buFont typeface="Arial" panose="020B0604020202020204" pitchFamily="34" charset="0"/>
              <a:buChar char="•"/>
              <a:tabLst>
                <a:tab pos="1747520" algn="l"/>
              </a:tabLst>
              <a:defRPr sz="1200" spc="-5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just">
              <a:lnSpc>
                <a:spcPct val="100000"/>
              </a:lnSpc>
              <a:spcBef>
                <a:spcPts val="3000"/>
              </a:spcBef>
            </a:pPr>
            <a:r>
              <a:rPr lang="ru-RU" sz="1400" dirty="0" smtClean="0"/>
              <a:t>Ст</a:t>
            </a:r>
            <a:r>
              <a:rPr lang="ru-RU" sz="1400" spc="0" dirty="0" smtClean="0"/>
              <a:t>р</a:t>
            </a:r>
            <a:r>
              <a:rPr lang="ru-RU" sz="1400" dirty="0" smtClean="0"/>
              <a:t>у</a:t>
            </a:r>
            <a:r>
              <a:rPr lang="ru-RU" sz="1400" spc="-10" dirty="0" smtClean="0"/>
              <a:t>к</a:t>
            </a:r>
            <a:r>
              <a:rPr lang="ru-RU" sz="1400" dirty="0" smtClean="0"/>
              <a:t>турирование</a:t>
            </a:r>
            <a:r>
              <a:rPr lang="ru-RU" sz="1400" dirty="0"/>
              <a:t>	и</a:t>
            </a:r>
            <a:r>
              <a:rPr lang="ru-RU" sz="1400" spc="-10" dirty="0"/>
              <a:t>н</a:t>
            </a:r>
            <a:r>
              <a:rPr lang="ru-RU" sz="1400" dirty="0"/>
              <a:t>фо</a:t>
            </a:r>
            <a:r>
              <a:rPr lang="ru-RU" sz="1400" spc="0" dirty="0"/>
              <a:t>р</a:t>
            </a:r>
            <a:r>
              <a:rPr lang="ru-RU" sz="1400" dirty="0"/>
              <a:t>мации	</a:t>
            </a:r>
            <a:r>
              <a:rPr lang="ru-RU" sz="1400" dirty="0" smtClean="0"/>
              <a:t>по пр</a:t>
            </a:r>
            <a:r>
              <a:rPr lang="ru-RU" sz="1400" spc="-10" dirty="0" smtClean="0"/>
              <a:t>о</a:t>
            </a:r>
            <a:r>
              <a:rPr lang="ru-RU" sz="1400" dirty="0" smtClean="0"/>
              <a:t>екту  </a:t>
            </a:r>
            <a:r>
              <a:rPr lang="ru-RU" sz="1400" dirty="0"/>
              <a:t>(производительность, ПБОТООС, погодные условия, расход  топлива, наблюдение за морскими млекопитающими и  т.д</a:t>
            </a:r>
            <a:r>
              <a:rPr lang="ru-RU" sz="1400" dirty="0" smtClean="0"/>
              <a:t>.).</a:t>
            </a: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19956944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184</Words>
  <Application>Microsoft Office PowerPoint</Application>
  <PresentationFormat>Лист A4 (210x297 мм)</PresentationFormat>
  <Paragraphs>25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GeoSeisControl  Sea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GeoSeisControl Sea</dc:title>
  <dc:creator>Al</dc:creator>
  <cp:lastModifiedBy>Александр</cp:lastModifiedBy>
  <cp:revision>10</cp:revision>
  <dcterms:created xsi:type="dcterms:W3CDTF">2017-11-16T07:17:47Z</dcterms:created>
  <dcterms:modified xsi:type="dcterms:W3CDTF">2017-12-08T06:56:37Z</dcterms:modified>
</cp:coreProperties>
</file>