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0" r:id="rId9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EFB"/>
    <a:srgbClr val="D2DAE6"/>
    <a:srgbClr val="264192"/>
    <a:srgbClr val="012E8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414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3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0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8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8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0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0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eiscontrol.ru/" TargetMode="External"/><Relationship Id="rId2" Type="http://schemas.openxmlformats.org/officeDocument/2006/relationships/hyperlink" Target="mailto:info@geoseiscontro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560512"/>
            <a:ext cx="6858000" cy="86409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FNE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СИСТЕМА ЭКСПРЕСС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ОБРАБОТКИ СЕЙСМИЧЕСКИХ ДАННЫХ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640" y="1352600"/>
            <a:ext cx="2784310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</a:pPr>
            <a:r>
              <a:rPr lang="ru-RU" sz="1200" b="1" dirty="0" smtClean="0">
                <a:latin typeface="Times New Roman"/>
              </a:rPr>
              <a:t>Назначение системы:</a:t>
            </a:r>
            <a:endParaRPr lang="en-US" sz="1200" b="1" dirty="0" smtClean="0">
              <a:latin typeface="Times New Roman"/>
            </a:endParaRPr>
          </a:p>
          <a:p>
            <a:pPr marL="144000" indent="-144000" algn="just">
              <a:lnSpc>
                <a:spcPct val="93000"/>
              </a:lnSpc>
              <a:buFont typeface="Arial" pitchFamily="34" charset="0"/>
              <a:buChar char="•"/>
            </a:pPr>
            <a:endParaRPr lang="en-US" sz="1000" dirty="0" smtClean="0">
              <a:latin typeface="Times New Roman"/>
            </a:endParaRPr>
          </a:p>
          <a:p>
            <a:pPr marL="144000" indent="-144000" algn="just">
              <a:lnSpc>
                <a:spcPct val="93000"/>
              </a:lnSpc>
              <a:buFont typeface="Arial" pitchFamily="34" charset="0"/>
              <a:buChar char="•"/>
            </a:pPr>
            <a:r>
              <a:rPr lang="ru-RU" sz="1000" dirty="0" smtClean="0">
                <a:latin typeface="Times New Roman"/>
              </a:rPr>
              <a:t>Ввод </a:t>
            </a:r>
            <a:r>
              <a:rPr lang="ru-RU" sz="1000" dirty="0">
                <a:latin typeface="Times New Roman"/>
              </a:rPr>
              <a:t>полевых данных   (SEG-D, SEG-Y</a:t>
            </a:r>
            <a:r>
              <a:rPr lang="ru-RU" sz="1000" dirty="0" smtClean="0">
                <a:latin typeface="Times New Roman"/>
              </a:rPr>
              <a:t>);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Анализ и ввод </a:t>
            </a:r>
            <a:r>
              <a:rPr lang="ru-RU" sz="1000" dirty="0" smtClean="0">
                <a:latin typeface="Times New Roman"/>
              </a:rPr>
              <a:t>геометрии;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Обработка результатов опытно-методических </a:t>
            </a:r>
            <a:r>
              <a:rPr lang="ru-RU" sz="1000" dirty="0" smtClean="0">
                <a:latin typeface="Times New Roman"/>
              </a:rPr>
              <a:t>работ;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Визуальный контроль качества </a:t>
            </a:r>
            <a:r>
              <a:rPr lang="ru-RU" sz="1000" dirty="0" err="1" smtClean="0">
                <a:latin typeface="Times New Roman"/>
              </a:rPr>
              <a:t>сейсмозаписи</a:t>
            </a:r>
            <a:r>
              <a:rPr lang="ru-RU" sz="1000" dirty="0" smtClean="0">
                <a:latin typeface="Times New Roman"/>
              </a:rPr>
              <a:t>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Спектральный анализ, анализ </a:t>
            </a:r>
            <a:r>
              <a:rPr lang="ru-RU" sz="1000" dirty="0" smtClean="0">
                <a:latin typeface="Times New Roman"/>
              </a:rPr>
              <a:t>когерентности;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Контроль и редактирование </a:t>
            </a:r>
            <a:r>
              <a:rPr lang="ru-RU" sz="1000" dirty="0" smtClean="0">
                <a:latin typeface="Times New Roman"/>
              </a:rPr>
              <a:t>SPS-файлов;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 err="1">
                <a:latin typeface="Times New Roman"/>
              </a:rPr>
              <a:t>Потрассные</a:t>
            </a:r>
            <a:r>
              <a:rPr lang="ru-RU" sz="1000" dirty="0">
                <a:latin typeface="Times New Roman"/>
              </a:rPr>
              <a:t> процедуры (фильтрация, </a:t>
            </a:r>
            <a:r>
              <a:rPr lang="ru-RU" sz="1000" dirty="0" smtClean="0">
                <a:latin typeface="Times New Roman"/>
              </a:rPr>
              <a:t>регулировка </a:t>
            </a:r>
            <a:r>
              <a:rPr lang="ru-RU" sz="1000" dirty="0">
                <a:latin typeface="Times New Roman"/>
              </a:rPr>
              <a:t>амплитуд, редакция трасс</a:t>
            </a:r>
            <a:r>
              <a:rPr lang="ru-RU" sz="1000" dirty="0" smtClean="0">
                <a:latin typeface="Times New Roman"/>
              </a:rPr>
              <a:t>);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Получение суммарного разреза (куба</a:t>
            </a:r>
            <a:r>
              <a:rPr lang="ru-RU" sz="1000" dirty="0" smtClean="0">
                <a:latin typeface="Times New Roman"/>
              </a:rPr>
              <a:t>).</a:t>
            </a:r>
            <a:endParaRPr lang="ru-RU" sz="1000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72950" y="1712640"/>
            <a:ext cx="3744416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4700" y="3448875"/>
            <a:ext cx="2798250" cy="211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</a:pPr>
            <a:endParaRPr lang="ru-RU" sz="1200" b="1" dirty="0" smtClean="0">
              <a:latin typeface="Times New Roman"/>
            </a:endParaRPr>
          </a:p>
          <a:p>
            <a:pPr algn="just">
              <a:lnSpc>
                <a:spcPct val="93000"/>
              </a:lnSpc>
            </a:pPr>
            <a:r>
              <a:rPr lang="ru-RU" sz="1200" b="1" dirty="0" smtClean="0">
                <a:latin typeface="Times New Roman"/>
              </a:rPr>
              <a:t>Достоинства:</a:t>
            </a:r>
            <a:endParaRPr lang="en-US" sz="1200" b="1" dirty="0" smtClean="0">
              <a:latin typeface="Times New Roman"/>
            </a:endParaRPr>
          </a:p>
          <a:p>
            <a:pPr marL="144000" indent="-144000" algn="just">
              <a:lnSpc>
                <a:spcPct val="93000"/>
              </a:lnSpc>
              <a:buFont typeface="Arial" pitchFamily="34" charset="0"/>
              <a:buChar char="•"/>
            </a:pPr>
            <a:endParaRPr lang="en-US" sz="1000" dirty="0" smtClean="0">
              <a:latin typeface="Times New Roman"/>
            </a:endParaRPr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Широкий спектр процедур;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Интерактивные средства обработки;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Удобный многооконный интерфейс;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Удобные средства визуализации;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Технологичность процесса обработки;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Простота для пользователя;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Является открытой системой;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Согласование с системами </a:t>
            </a:r>
            <a:r>
              <a:rPr lang="ru-RU" sz="1000" dirty="0" smtClean="0">
                <a:latin typeface="Times New Roman"/>
              </a:rPr>
              <a:t>ИНПРЕС, DV и </a:t>
            </a:r>
            <a:r>
              <a:rPr lang="ru-RU" sz="1000" dirty="0" err="1" smtClean="0">
                <a:latin typeface="Times New Roman"/>
              </a:rPr>
              <a:t>др</a:t>
            </a:r>
            <a:r>
              <a:rPr lang="ru-RU" sz="1000" dirty="0" smtClean="0">
                <a:latin typeface="Times New Roman"/>
              </a:rPr>
              <a:t>;</a:t>
            </a:r>
            <a:endParaRPr lang="ru-RU" sz="1000" dirty="0"/>
          </a:p>
          <a:p>
            <a:pPr marL="144000" indent="-144000" algn="just">
              <a:buFont typeface="Arial" pitchFamily="34" charset="0"/>
              <a:buChar char="•"/>
            </a:pPr>
            <a:r>
              <a:rPr lang="ru-RU" sz="1000" dirty="0">
                <a:latin typeface="Times New Roman"/>
              </a:rPr>
              <a:t>Высокие экономические показатели.</a:t>
            </a:r>
            <a:endParaRPr lang="ru-RU" sz="1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99471"/>
              </p:ext>
            </p:extLst>
          </p:nvPr>
        </p:nvGraphicFramePr>
        <p:xfrm>
          <a:off x="260648" y="5529064"/>
          <a:ext cx="6456717" cy="400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239"/>
                <a:gridCol w="2152239"/>
                <a:gridCol w="2152239"/>
              </a:tblGrid>
              <a:tr h="6551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ВОЗМОЖНЫЕ КОНФИГУРАЦИИ СИСТЕМЫ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738" marR="71738" marT="35869" marB="358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738" marR="71738" marT="35869" marB="358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1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1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algn="ctr"/>
                      <a:r>
                        <a:rPr lang="ru-RU" sz="16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1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Вычислительная платформа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192"/>
                    </a:solidFill>
                  </a:tcPr>
                </a:tc>
              </a:tr>
              <a:tr h="655177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обработка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ВЦ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Многомашинный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3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Стандартная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обработка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Экспедиционный ВЦ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Многомашинный комплекс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станция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B"/>
                    </a:solidFill>
                  </a:tcPr>
                </a:tc>
              </a:tr>
              <a:tr h="6551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Экспресс-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обработка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Полевая экспедиция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 рабочих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станций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1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Полевая обработка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качества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Полевая станция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Бортовой компьютер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Ноутбук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7" marR="73097" marT="36548" marB="365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B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:\Users\Александр\Desktop\ГСК 20 лет мал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12" y="-1"/>
            <a:ext cx="4103687" cy="62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b="17242"/>
          <a:stretch/>
        </p:blipFill>
        <p:spPr>
          <a:xfrm>
            <a:off x="3032130" y="936114"/>
            <a:ext cx="2989158" cy="1856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88640" y="948193"/>
            <a:ext cx="2808720" cy="191936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SEG-D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файлов с ленточных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носителей.</a:t>
            </a: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Конвертация данных во внутренний формат системы.</a:t>
            </a: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Присвоение геометрии из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SPS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-файлов.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Гибкие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настройки визуализации сейсмограмм на любом этапе работы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Графическое представление схемы отстрела и синхронизации с полевым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материалом.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59" y="1556107"/>
            <a:ext cx="1812353" cy="1238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212976" y="2877476"/>
            <a:ext cx="3456383" cy="136536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Специализированный табличный процессор для редактирования SPS с возможностью вычисления априорных статических поправок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870200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После присвоения геометрии визуализатор позволяет проконтролировать геометрию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соответствию заданного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теоретического годографа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фактических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первых вступлений.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18576"/>
          <a:stretch/>
        </p:blipFill>
        <p:spPr>
          <a:xfrm>
            <a:off x="241736" y="2867556"/>
            <a:ext cx="2947392" cy="18428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4062595" y="4304928"/>
            <a:ext cx="2620537" cy="1627613"/>
            <a:chOff x="116632" y="7111327"/>
            <a:chExt cx="4060846" cy="2522192"/>
          </a:xfrm>
        </p:grpSpPr>
        <p:pic>
          <p:nvPicPr>
            <p:cNvPr id="12" name="Рисунок 11"/>
            <p:cNvPicPr/>
            <p:nvPr/>
          </p:nvPicPr>
          <p:blipFill rotWithShape="1">
            <a:blip r:embed="rId5"/>
            <a:srcRect b="17187"/>
            <a:stretch/>
          </p:blipFill>
          <p:spPr>
            <a:xfrm>
              <a:off x="116632" y="7111327"/>
              <a:ext cx="4060846" cy="25221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Полилиния 2"/>
            <p:cNvSpPr/>
            <p:nvPr/>
          </p:nvSpPr>
          <p:spPr>
            <a:xfrm>
              <a:off x="333375" y="7464425"/>
              <a:ext cx="3660775" cy="692150"/>
            </a:xfrm>
            <a:custGeom>
              <a:avLst/>
              <a:gdLst>
                <a:gd name="connsiteX0" fmla="*/ 0 w 3660775"/>
                <a:gd name="connsiteY0" fmla="*/ 514350 h 692150"/>
                <a:gd name="connsiteX1" fmla="*/ 450850 w 3660775"/>
                <a:gd name="connsiteY1" fmla="*/ 0 h 692150"/>
                <a:gd name="connsiteX2" fmla="*/ 673100 w 3660775"/>
                <a:gd name="connsiteY2" fmla="*/ 247650 h 692150"/>
                <a:gd name="connsiteX3" fmla="*/ 679450 w 3660775"/>
                <a:gd name="connsiteY3" fmla="*/ 603250 h 692150"/>
                <a:gd name="connsiteX4" fmla="*/ 1139825 w 3660775"/>
                <a:gd name="connsiteY4" fmla="*/ 38100 h 692150"/>
                <a:gd name="connsiteX5" fmla="*/ 1165225 w 3660775"/>
                <a:gd name="connsiteY5" fmla="*/ 19050 h 692150"/>
                <a:gd name="connsiteX6" fmla="*/ 1190625 w 3660775"/>
                <a:gd name="connsiteY6" fmla="*/ 19050 h 692150"/>
                <a:gd name="connsiteX7" fmla="*/ 1216025 w 3660775"/>
                <a:gd name="connsiteY7" fmla="*/ 31750 h 692150"/>
                <a:gd name="connsiteX8" fmla="*/ 1406525 w 3660775"/>
                <a:gd name="connsiteY8" fmla="*/ 250825 h 692150"/>
                <a:gd name="connsiteX9" fmla="*/ 1406525 w 3660775"/>
                <a:gd name="connsiteY9" fmla="*/ 606425 h 692150"/>
                <a:gd name="connsiteX10" fmla="*/ 1787525 w 3660775"/>
                <a:gd name="connsiteY10" fmla="*/ 165100 h 692150"/>
                <a:gd name="connsiteX11" fmla="*/ 1854200 w 3660775"/>
                <a:gd name="connsiteY11" fmla="*/ 111125 h 692150"/>
                <a:gd name="connsiteX12" fmla="*/ 1917700 w 3660775"/>
                <a:gd name="connsiteY12" fmla="*/ 92075 h 692150"/>
                <a:gd name="connsiteX13" fmla="*/ 1987550 w 3660775"/>
                <a:gd name="connsiteY13" fmla="*/ 111125 h 692150"/>
                <a:gd name="connsiteX14" fmla="*/ 2146300 w 3660775"/>
                <a:gd name="connsiteY14" fmla="*/ 276225 h 692150"/>
                <a:gd name="connsiteX15" fmla="*/ 2149475 w 3660775"/>
                <a:gd name="connsiteY15" fmla="*/ 622300 h 692150"/>
                <a:gd name="connsiteX16" fmla="*/ 2339975 w 3660775"/>
                <a:gd name="connsiteY16" fmla="*/ 396875 h 692150"/>
                <a:gd name="connsiteX17" fmla="*/ 2482850 w 3660775"/>
                <a:gd name="connsiteY17" fmla="*/ 254000 h 692150"/>
                <a:gd name="connsiteX18" fmla="*/ 2593975 w 3660775"/>
                <a:gd name="connsiteY18" fmla="*/ 177800 h 692150"/>
                <a:gd name="connsiteX19" fmla="*/ 2676525 w 3660775"/>
                <a:gd name="connsiteY19" fmla="*/ 174625 h 692150"/>
                <a:gd name="connsiteX20" fmla="*/ 2762250 w 3660775"/>
                <a:gd name="connsiteY20" fmla="*/ 215900 h 692150"/>
                <a:gd name="connsiteX21" fmla="*/ 2879725 w 3660775"/>
                <a:gd name="connsiteY21" fmla="*/ 314325 h 692150"/>
                <a:gd name="connsiteX22" fmla="*/ 2886075 w 3660775"/>
                <a:gd name="connsiteY22" fmla="*/ 657225 h 692150"/>
                <a:gd name="connsiteX23" fmla="*/ 3079750 w 3660775"/>
                <a:gd name="connsiteY23" fmla="*/ 431800 h 692150"/>
                <a:gd name="connsiteX24" fmla="*/ 3171825 w 3660775"/>
                <a:gd name="connsiteY24" fmla="*/ 346075 h 692150"/>
                <a:gd name="connsiteX25" fmla="*/ 3314700 w 3660775"/>
                <a:gd name="connsiteY25" fmla="*/ 254000 h 692150"/>
                <a:gd name="connsiteX26" fmla="*/ 3416300 w 3660775"/>
                <a:gd name="connsiteY26" fmla="*/ 247650 h 692150"/>
                <a:gd name="connsiteX27" fmla="*/ 3527425 w 3660775"/>
                <a:gd name="connsiteY27" fmla="*/ 298450 h 692150"/>
                <a:gd name="connsiteX28" fmla="*/ 3609975 w 3660775"/>
                <a:gd name="connsiteY28" fmla="*/ 365125 h 692150"/>
                <a:gd name="connsiteX29" fmla="*/ 3609975 w 3660775"/>
                <a:gd name="connsiteY29" fmla="*/ 692150 h 692150"/>
                <a:gd name="connsiteX30" fmla="*/ 3660775 w 3660775"/>
                <a:gd name="connsiteY30" fmla="*/ 635000 h 69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0775" h="692150">
                  <a:moveTo>
                    <a:pt x="0" y="514350"/>
                  </a:moveTo>
                  <a:lnTo>
                    <a:pt x="450850" y="0"/>
                  </a:lnTo>
                  <a:lnTo>
                    <a:pt x="673100" y="247650"/>
                  </a:lnTo>
                  <a:lnTo>
                    <a:pt x="679450" y="603250"/>
                  </a:lnTo>
                  <a:lnTo>
                    <a:pt x="1139825" y="38100"/>
                  </a:lnTo>
                  <a:lnTo>
                    <a:pt x="1165225" y="19050"/>
                  </a:lnTo>
                  <a:lnTo>
                    <a:pt x="1190625" y="19050"/>
                  </a:lnTo>
                  <a:lnTo>
                    <a:pt x="1216025" y="31750"/>
                  </a:lnTo>
                  <a:lnTo>
                    <a:pt x="1406525" y="250825"/>
                  </a:lnTo>
                  <a:lnTo>
                    <a:pt x="1406525" y="606425"/>
                  </a:lnTo>
                  <a:lnTo>
                    <a:pt x="1787525" y="165100"/>
                  </a:lnTo>
                  <a:lnTo>
                    <a:pt x="1854200" y="111125"/>
                  </a:lnTo>
                  <a:lnTo>
                    <a:pt x="1917700" y="92075"/>
                  </a:lnTo>
                  <a:lnTo>
                    <a:pt x="1987550" y="111125"/>
                  </a:lnTo>
                  <a:lnTo>
                    <a:pt x="2146300" y="276225"/>
                  </a:lnTo>
                  <a:cubicBezTo>
                    <a:pt x="2147358" y="391583"/>
                    <a:pt x="2148417" y="506942"/>
                    <a:pt x="2149475" y="622300"/>
                  </a:cubicBezTo>
                  <a:lnTo>
                    <a:pt x="2339975" y="396875"/>
                  </a:lnTo>
                  <a:lnTo>
                    <a:pt x="2482850" y="254000"/>
                  </a:lnTo>
                  <a:lnTo>
                    <a:pt x="2593975" y="177800"/>
                  </a:lnTo>
                  <a:lnTo>
                    <a:pt x="2676525" y="174625"/>
                  </a:lnTo>
                  <a:lnTo>
                    <a:pt x="2762250" y="215900"/>
                  </a:lnTo>
                  <a:lnTo>
                    <a:pt x="2879725" y="314325"/>
                  </a:lnTo>
                  <a:lnTo>
                    <a:pt x="2886075" y="657225"/>
                  </a:lnTo>
                  <a:lnTo>
                    <a:pt x="3079750" y="431800"/>
                  </a:lnTo>
                  <a:lnTo>
                    <a:pt x="3171825" y="346075"/>
                  </a:lnTo>
                  <a:lnTo>
                    <a:pt x="3314700" y="254000"/>
                  </a:lnTo>
                  <a:lnTo>
                    <a:pt x="3416300" y="247650"/>
                  </a:lnTo>
                  <a:lnTo>
                    <a:pt x="3527425" y="298450"/>
                  </a:lnTo>
                  <a:lnTo>
                    <a:pt x="3609975" y="365125"/>
                  </a:lnTo>
                  <a:lnTo>
                    <a:pt x="3609975" y="692150"/>
                  </a:lnTo>
                  <a:lnTo>
                    <a:pt x="3660775" y="635000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232583" y="345981"/>
            <a:ext cx="6625417" cy="3585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и присвоение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Экспресс-анализ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сейсмограмм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Оконный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анализ.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2585" y="721760"/>
            <a:ext cx="653048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51501" y="8191056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/>
                <a:ea typeface="msmincho"/>
              </a:rPr>
              <a:t>Возможность сохранения данных </a:t>
            </a:r>
            <a:r>
              <a:rPr lang="ru-RU" sz="1200" dirty="0" err="1">
                <a:latin typeface="Times New Roman"/>
                <a:ea typeface="msmincho"/>
              </a:rPr>
              <a:t>потрассного</a:t>
            </a:r>
            <a:r>
              <a:rPr lang="ru-RU" sz="1200" dirty="0">
                <a:latin typeface="Times New Roman"/>
                <a:ea typeface="msmincho"/>
              </a:rPr>
              <a:t> анализа в графической и текстовый </a:t>
            </a:r>
            <a:r>
              <a:rPr lang="ru-RU" sz="1200" dirty="0" smtClean="0">
                <a:latin typeface="Times New Roman"/>
                <a:ea typeface="msmincho"/>
              </a:rPr>
              <a:t>файл.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/>
                <a:ea typeface="msmincho"/>
              </a:rPr>
              <a:t>Полученные </a:t>
            </a:r>
            <a:r>
              <a:rPr lang="ru-RU" sz="1200" dirty="0">
                <a:latin typeface="Times New Roman"/>
                <a:ea typeface="msmincho"/>
              </a:rPr>
              <a:t>таблицы рассчитанных параметров удобно обрабатывать в любом табличном процессоре, задавая необходимые фильтры и сортировки</a:t>
            </a:r>
            <a:r>
              <a:rPr lang="ru-RU" sz="1200" b="1" dirty="0">
                <a:latin typeface="Times New Roman"/>
                <a:ea typeface="msmincho"/>
              </a:rPr>
              <a:t>. </a:t>
            </a:r>
            <a:endParaRPr lang="ru-RU" sz="1200" b="1" dirty="0" smtClean="0">
              <a:latin typeface="Times New Roman"/>
              <a:ea typeface="msmincho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b="20913"/>
          <a:stretch/>
        </p:blipFill>
        <p:spPr>
          <a:xfrm>
            <a:off x="3356992" y="5241032"/>
            <a:ext cx="2970797" cy="1762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/>
          <a:srcRect b="18904"/>
          <a:stretch/>
        </p:blipFill>
        <p:spPr>
          <a:xfrm>
            <a:off x="564655" y="7924984"/>
            <a:ext cx="3152050" cy="1917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C:\Users\SrG\Desktop\Снимок-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3063"/>
          <a:stretch/>
        </p:blipFill>
        <p:spPr bwMode="auto">
          <a:xfrm>
            <a:off x="3933056" y="6609477"/>
            <a:ext cx="2821131" cy="16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41737" y="4749163"/>
            <a:ext cx="3115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/>
                <a:ea typeface="msmincho"/>
              </a:rPr>
              <a:t>Расчет </a:t>
            </a:r>
            <a:r>
              <a:rPr lang="ru-RU" sz="1200" b="1" dirty="0">
                <a:latin typeface="Times New Roman"/>
                <a:ea typeface="msmincho"/>
              </a:rPr>
              <a:t>и </a:t>
            </a:r>
            <a:r>
              <a:rPr lang="ru-RU" sz="1200" b="1" dirty="0" smtClean="0">
                <a:latin typeface="Times New Roman"/>
                <a:ea typeface="msmincho"/>
              </a:rPr>
              <a:t>сохранение </a:t>
            </a:r>
            <a:r>
              <a:rPr lang="ru-RU" sz="1200" b="1" dirty="0">
                <a:latin typeface="Times New Roman"/>
                <a:ea typeface="msmincho"/>
              </a:rPr>
              <a:t>в текстовом файле различных динамических характеристик сейсмических трасс  в заданных </a:t>
            </a:r>
            <a:r>
              <a:rPr lang="ru-RU" sz="1200" b="1" dirty="0" smtClean="0">
                <a:latin typeface="Times New Roman"/>
                <a:ea typeface="msmincho"/>
              </a:rPr>
              <a:t>окнах: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амплитуд;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корреляции;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Доминирующая частота (максимум);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сигнал-микросейсм;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Амплитудный и энергетический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спектры;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автокорреляции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сигнала;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спектра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можно получить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любом интервале сейсмограмм. Количество точек задания окна имеет большой резерв, что повышает точность оценки.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Можно рассчитать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амплитуд для любых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введённых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0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 rotWithShape="1">
          <a:blip r:embed="rId2"/>
          <a:srcRect l="8748" r="36062"/>
          <a:stretch/>
        </p:blipFill>
        <p:spPr>
          <a:xfrm>
            <a:off x="188640" y="5673080"/>
            <a:ext cx="2298701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Рисунок 34"/>
          <p:cNvPicPr/>
          <p:nvPr/>
        </p:nvPicPr>
        <p:blipFill rotWithShape="1">
          <a:blip r:embed="rId3"/>
          <a:srcRect l="8672" r="35961"/>
          <a:stretch/>
        </p:blipFill>
        <p:spPr>
          <a:xfrm>
            <a:off x="1556792" y="6825208"/>
            <a:ext cx="2298701" cy="2942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/>
          <p:cNvPicPr/>
          <p:nvPr/>
        </p:nvPicPr>
        <p:blipFill rotWithShape="1">
          <a:blip r:embed="rId4"/>
          <a:srcRect l="8793" r="35746"/>
          <a:stretch/>
        </p:blipFill>
        <p:spPr>
          <a:xfrm>
            <a:off x="2999729" y="5683107"/>
            <a:ext cx="2298701" cy="2942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8640" y="345980"/>
            <a:ext cx="653048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Картопостроение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632" y="920552"/>
            <a:ext cx="660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/>
                <a:ea typeface="msmincho"/>
              </a:rPr>
              <a:t>Одним из вариантов </a:t>
            </a:r>
            <a:r>
              <a:rPr lang="ru-RU" sz="1200" b="1" dirty="0" smtClean="0">
                <a:latin typeface="Times New Roman"/>
                <a:ea typeface="msmincho"/>
              </a:rPr>
              <a:t>наглядного представления </a:t>
            </a:r>
            <a:r>
              <a:rPr lang="ru-RU" sz="1200" b="1" dirty="0">
                <a:latin typeface="Times New Roman"/>
                <a:ea typeface="msmincho"/>
              </a:rPr>
              <a:t>оценок </a:t>
            </a:r>
            <a:r>
              <a:rPr lang="ru-RU" sz="1200" b="1" dirty="0" smtClean="0">
                <a:latin typeface="Times New Roman"/>
                <a:ea typeface="msmincho"/>
              </a:rPr>
              <a:t>качества </a:t>
            </a:r>
            <a:r>
              <a:rPr lang="ru-RU" sz="1200" b="1" dirty="0">
                <a:latin typeface="Times New Roman"/>
                <a:ea typeface="msmincho"/>
              </a:rPr>
              <a:t>может быть нанесение </a:t>
            </a:r>
            <a:r>
              <a:rPr lang="ru-RU" sz="1200" b="1" dirty="0" smtClean="0">
                <a:latin typeface="Times New Roman"/>
                <a:ea typeface="msmincho"/>
              </a:rPr>
              <a:t>параметрических </a:t>
            </a:r>
            <a:r>
              <a:rPr lang="ru-RU" sz="1200" b="1" dirty="0">
                <a:latin typeface="Times New Roman"/>
                <a:ea typeface="msmincho"/>
              </a:rPr>
              <a:t>данных на карту в различных </a:t>
            </a:r>
            <a:r>
              <a:rPr lang="ru-RU" sz="1200" b="1" dirty="0" smtClean="0">
                <a:latin typeface="Times New Roman"/>
                <a:ea typeface="msmincho"/>
              </a:rPr>
              <a:t>комплексах ГИС.</a:t>
            </a:r>
            <a:r>
              <a:rPr lang="ru-RU" sz="1200" b="1" dirty="0">
                <a:latin typeface="Times New Roman"/>
                <a:ea typeface="msmincho"/>
              </a:rPr>
              <a:t> </a:t>
            </a:r>
            <a:r>
              <a:rPr lang="ru-RU" sz="1200" b="1" dirty="0" smtClean="0">
                <a:latin typeface="Times New Roman"/>
                <a:ea typeface="msmincho"/>
              </a:rPr>
              <a:t>Комплекс </a:t>
            </a:r>
            <a:r>
              <a:rPr lang="en-US" sz="1200" b="1" dirty="0" smtClean="0">
                <a:latin typeface="Times New Roman"/>
                <a:ea typeface="msmincho"/>
              </a:rPr>
              <a:t>“FNE” </a:t>
            </a:r>
            <a:r>
              <a:rPr lang="ru-RU" sz="1200" b="1" dirty="0" smtClean="0">
                <a:latin typeface="Times New Roman"/>
                <a:ea typeface="msmincho"/>
              </a:rPr>
              <a:t>предоставляет широкий набор возможностей для построения самых различных карт: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640" y="1558746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альтитуд;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глубин заряда (h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вертикальных времен (t 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скоростей по данным  h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амплитуд микросейсм (осреднение по ОТВ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амплитуд микросейсм (осреднение по ОТП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амплитуд сигнала (осреднение по ОТВ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амплитуд сигнала (осреднение по ОТП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Ас/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Амкс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(осреднение по ОТВ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Ас/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Амкс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(осреднение по ОТП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доминирующей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частоты сигнала (по ОТВ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Карта доминирующей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частоты сигнала (по ОТП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амплитуд поверхностных волн (по ОТВ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доминирующей частоты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поверхностных волн (по ОТВ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Ас/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Апов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(осреднение по ОТВ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доминирующей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частоты микросейсм (по ОТВ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доминирующей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частоты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микросейсм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(по ОТП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эффективной кратности (по проекту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отбракованных Ф.Н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эффективной кратности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факту;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эффективной кратности после редактирования. 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5"/>
          <a:stretch>
            <a:fillRect/>
          </a:stretch>
        </p:blipFill>
        <p:spPr>
          <a:xfrm>
            <a:off x="4490040" y="1568624"/>
            <a:ext cx="2107312" cy="3964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Рисунок 28"/>
          <p:cNvPicPr/>
          <p:nvPr/>
        </p:nvPicPr>
        <p:blipFill rotWithShape="1">
          <a:blip r:embed="rId6"/>
          <a:srcRect l="7800" r="36652"/>
          <a:stretch/>
        </p:blipFill>
        <p:spPr>
          <a:xfrm>
            <a:off x="4327025" y="6844916"/>
            <a:ext cx="2298702" cy="2932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60648" y="5745088"/>
            <a:ext cx="1584176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/>
              </a:rPr>
              <a:t>Карта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</a:rPr>
              <a:t>средней амплитуды сигнала (мВ</a:t>
            </a:r>
            <a:r>
              <a:rPr lang="ru-RU" sz="1000" dirty="0">
                <a:solidFill>
                  <a:schemeClr val="tx1"/>
                </a:solidFill>
                <a:latin typeface="Times New Roman"/>
              </a:rPr>
              <a:t>) по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</a:rPr>
              <a:t>ОПП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04864" y="9345488"/>
            <a:ext cx="1584176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/>
              </a:rPr>
              <a:t>Карта средней амплитуды микросейсм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</a:rPr>
              <a:t> (мВ</a:t>
            </a:r>
            <a:r>
              <a:rPr lang="ru-RU" sz="1000" dirty="0">
                <a:solidFill>
                  <a:schemeClr val="tx1"/>
                </a:solidFill>
                <a:latin typeface="Times New Roman"/>
              </a:rPr>
              <a:t>) по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</a:rPr>
              <a:t>ОПП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68960" y="5745088"/>
            <a:ext cx="1584176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/>
              </a:rPr>
              <a:t>Карта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</a:rPr>
              <a:t>доминирующей </a:t>
            </a:r>
            <a:r>
              <a:rPr lang="ru-RU" sz="1000" dirty="0">
                <a:solidFill>
                  <a:schemeClr val="tx1"/>
                </a:solidFill>
                <a:latin typeface="Times New Roman"/>
              </a:rPr>
              <a:t>частоты сигнала (Гц)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</a:rPr>
              <a:t>ОПВ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41168" y="9345488"/>
            <a:ext cx="1584176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/>
              </a:rPr>
              <a:t>Карта фактической кратности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640" y="170768"/>
            <a:ext cx="653048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Стандартная обработка 2D/3D 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сейсмического 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2341" y="562721"/>
            <a:ext cx="604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/>
                <a:ea typeface="msmincho"/>
              </a:rPr>
              <a:t>Современное состояние системы обеспечивает стандартный набор геофизических</a:t>
            </a:r>
          </a:p>
          <a:p>
            <a:pPr algn="ctr"/>
            <a:r>
              <a:rPr lang="ru-RU" sz="1200" b="1" dirty="0">
                <a:latin typeface="Times New Roman"/>
                <a:ea typeface="msmincho"/>
              </a:rPr>
              <a:t> процедур, необходимых для получения разрезов 2D и кубов </a:t>
            </a:r>
            <a:r>
              <a:rPr lang="ru-RU" sz="1200" b="1" dirty="0" smtClean="0">
                <a:latin typeface="Times New Roman"/>
                <a:ea typeface="msmincho"/>
              </a:rPr>
              <a:t>3D:</a:t>
            </a:r>
            <a:endParaRPr lang="ru-RU" sz="1200" b="1" dirty="0">
              <a:latin typeface="Times New Roman"/>
              <a:ea typeface="msminch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998585"/>
            <a:ext cx="357301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потоком пакетных процедур осуществляет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программа-монитор;</a:t>
            </a:r>
          </a:p>
          <a:p>
            <a:pPr marL="36000" indent="-36000" algn="just">
              <a:buFont typeface="Arial" panose="020B0604020202020204" pitchFamily="34" charset="0"/>
              <a:buChar char="•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Графическое представление графа обработки открывает возможности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планирования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процесса обработки и сохранения истории получения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результата;</a:t>
            </a:r>
          </a:p>
          <a:p>
            <a:pPr marL="36000" indent="-36000" algn="just">
              <a:buFont typeface="Arial" panose="020B0604020202020204" pitchFamily="34" charset="0"/>
              <a:buChar char="•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Интерактивный характер управления процессом обеспечивает легкий доступ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каждому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заданий и получение на экране графического представления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результата его работы;</a:t>
            </a:r>
          </a:p>
          <a:p>
            <a:pPr marL="36000" indent="-36000" algn="just">
              <a:buFont typeface="Arial" panose="020B0604020202020204" pitchFamily="34" charset="0"/>
              <a:buChar char="•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Возможность оперативного просмотра результатов процедуры обработки в ходе выполнения процедуры, обеспечивает оперативное изменение параметров процедур, что позволяет сокращать время для обработки данных.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000" indent="-36000" algn="just">
              <a:buFont typeface="Arial" panose="020B0604020202020204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2"/>
          <a:srcRect b="23540"/>
          <a:stretch/>
        </p:blipFill>
        <p:spPr>
          <a:xfrm>
            <a:off x="3894738" y="1568378"/>
            <a:ext cx="2880320" cy="1868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Shape 2"/>
          <p:cNvSpPr txBox="1"/>
          <p:nvPr/>
        </p:nvSpPr>
        <p:spPr>
          <a:xfrm>
            <a:off x="748050" y="4235034"/>
            <a:ext cx="5483667" cy="57708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36000" indent="-36000" algn="just">
              <a:buFont typeface="Arial" panose="020B0604020202020204" pitchFamily="34" charset="0"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indent="0">
              <a:buNone/>
            </a:pPr>
            <a:r>
              <a:rPr lang="ru-RU" b="1" dirty="0"/>
              <a:t>Основные программы пакетной </a:t>
            </a:r>
            <a:r>
              <a:rPr lang="ru-RU" b="1" dirty="0" smtClean="0"/>
              <a:t>обработки:</a:t>
            </a:r>
          </a:p>
          <a:p>
            <a:r>
              <a:rPr lang="ru-RU" dirty="0" smtClean="0"/>
              <a:t>Редакция трасс </a:t>
            </a:r>
            <a:r>
              <a:rPr lang="ru-RU" dirty="0">
                <a:latin typeface="Times New Roman"/>
              </a:rPr>
              <a:t>(отбраковка,</a:t>
            </a:r>
            <a:r>
              <a:rPr lang="ru-RU" dirty="0">
                <a:latin typeface="Times New Roman"/>
                <a:ea typeface="Liberation Serif;Times New Roman"/>
              </a:rPr>
              <a:t> </a:t>
            </a:r>
            <a:r>
              <a:rPr lang="ru-RU" dirty="0">
                <a:latin typeface="Times New Roman"/>
              </a:rPr>
              <a:t>изменение</a:t>
            </a:r>
            <a:r>
              <a:rPr lang="ru-RU" dirty="0">
                <a:latin typeface="Times New Roman"/>
                <a:ea typeface="Liberation Serif;Times New Roman"/>
              </a:rPr>
              <a:t> </a:t>
            </a:r>
            <a:r>
              <a:rPr lang="ru-RU" dirty="0">
                <a:latin typeface="Times New Roman"/>
              </a:rPr>
              <a:t>полярности,</a:t>
            </a:r>
            <a:r>
              <a:rPr lang="ru-RU" dirty="0">
                <a:latin typeface="Times New Roman"/>
                <a:ea typeface="Liberation Serif;Times New Roman"/>
              </a:rPr>
              <a:t> </a:t>
            </a:r>
            <a:r>
              <a:rPr lang="ru-RU" dirty="0">
                <a:latin typeface="Times New Roman"/>
              </a:rPr>
              <a:t>корректировка</a:t>
            </a:r>
            <a:r>
              <a:rPr lang="ru-RU" dirty="0">
                <a:latin typeface="Times New Roman"/>
                <a:ea typeface="Liberation Serif;Times New Roman"/>
              </a:rPr>
              <a:t> </a:t>
            </a:r>
            <a:r>
              <a:rPr lang="ru-RU" dirty="0">
                <a:latin typeface="Times New Roman"/>
              </a:rPr>
              <a:t>геометрии</a:t>
            </a:r>
            <a:r>
              <a:rPr lang="ru-RU" dirty="0" smtClean="0">
                <a:latin typeface="Times New Roman"/>
                <a:ea typeface="msmincho"/>
              </a:rPr>
              <a:t>);</a:t>
            </a:r>
            <a:endParaRPr dirty="0"/>
          </a:p>
          <a:p>
            <a:r>
              <a:rPr lang="ru-RU" dirty="0" smtClean="0"/>
              <a:t>Регулировка амплитуд;</a:t>
            </a:r>
            <a:endParaRPr dirty="0"/>
          </a:p>
          <a:p>
            <a:r>
              <a:rPr lang="ru-RU" dirty="0" err="1" smtClean="0"/>
              <a:t>Мьютинг</a:t>
            </a:r>
            <a:r>
              <a:rPr lang="ru-RU" dirty="0" smtClean="0"/>
              <a:t>;</a:t>
            </a:r>
            <a:endParaRPr dirty="0"/>
          </a:p>
          <a:p>
            <a:r>
              <a:rPr lang="ru-RU" dirty="0" smtClean="0"/>
              <a:t>Фильтрации </a:t>
            </a:r>
            <a:r>
              <a:rPr lang="ru-RU" dirty="0" smtClean="0">
                <a:latin typeface="Times New Roman"/>
              </a:rPr>
              <a:t>(полосовая, режекторная,</a:t>
            </a:r>
            <a:r>
              <a:rPr lang="ru-RU" dirty="0" smtClean="0">
                <a:latin typeface="Times New Roman"/>
                <a:ea typeface="Liberation Serif;Times New Roman"/>
              </a:rPr>
              <a:t> </a:t>
            </a:r>
            <a:r>
              <a:rPr lang="ru-RU" dirty="0">
                <a:latin typeface="Times New Roman"/>
              </a:rPr>
              <a:t>медианная</a:t>
            </a:r>
            <a:r>
              <a:rPr lang="ru-RU" dirty="0">
                <a:latin typeface="Times New Roman"/>
                <a:ea typeface="Liberation Serif;Times New Roman"/>
              </a:rPr>
              <a:t> </a:t>
            </a:r>
            <a:r>
              <a:rPr lang="ru-RU" dirty="0">
                <a:latin typeface="Times New Roman"/>
              </a:rPr>
              <a:t>и</a:t>
            </a:r>
            <a:r>
              <a:rPr lang="ru-RU" dirty="0">
                <a:latin typeface="Times New Roman"/>
                <a:ea typeface="Liberation Serif;Times New Roman"/>
              </a:rPr>
              <a:t> </a:t>
            </a:r>
            <a:r>
              <a:rPr lang="ru-RU" dirty="0">
                <a:latin typeface="Times New Roman"/>
                <a:ea typeface="msmincho"/>
              </a:rPr>
              <a:t>др</a:t>
            </a:r>
            <a:r>
              <a:rPr lang="ru-RU" dirty="0" smtClean="0">
                <a:latin typeface="Times New Roman"/>
                <a:ea typeface="msmincho"/>
              </a:rPr>
              <a:t>.)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 smtClean="0"/>
              <a:t>Деконволюция</a:t>
            </a:r>
            <a:r>
              <a:rPr lang="ru-RU" dirty="0" smtClean="0"/>
              <a:t>;</a:t>
            </a:r>
            <a:endParaRPr dirty="0"/>
          </a:p>
          <a:p>
            <a:r>
              <a:rPr lang="ru-RU" dirty="0" smtClean="0"/>
              <a:t>Ввод </a:t>
            </a:r>
            <a:r>
              <a:rPr lang="ru-RU" dirty="0"/>
              <a:t>и коррекция статических  </a:t>
            </a:r>
            <a:r>
              <a:rPr lang="ru-RU" dirty="0" smtClean="0"/>
              <a:t>поправок;</a:t>
            </a:r>
          </a:p>
          <a:p>
            <a:r>
              <a:rPr lang="ru-RU" dirty="0" smtClean="0"/>
              <a:t>Ввод </a:t>
            </a:r>
            <a:r>
              <a:rPr lang="ru-RU" dirty="0"/>
              <a:t>кинематических </a:t>
            </a:r>
            <a:r>
              <a:rPr lang="ru-RU" dirty="0" smtClean="0"/>
              <a:t>поправок;</a:t>
            </a:r>
            <a:endParaRPr dirty="0"/>
          </a:p>
          <a:p>
            <a:r>
              <a:rPr lang="ru-RU" dirty="0" smtClean="0"/>
              <a:t>Анализ скоростей;</a:t>
            </a:r>
            <a:endParaRPr dirty="0"/>
          </a:p>
          <a:p>
            <a:r>
              <a:rPr lang="ru-RU" dirty="0" smtClean="0"/>
              <a:t>Суммирование;</a:t>
            </a:r>
            <a:endParaRPr dirty="0"/>
          </a:p>
          <a:p>
            <a:r>
              <a:rPr lang="ru-RU" dirty="0"/>
              <a:t>Многоканальная фильтрация (подавление регулярных помех, подавление </a:t>
            </a:r>
            <a:r>
              <a:rPr lang="ru-RU" dirty="0" smtClean="0"/>
              <a:t>кратных волн</a:t>
            </a:r>
            <a:r>
              <a:rPr lang="ru-RU" dirty="0"/>
              <a:t>, когерентный фильтр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Миграция </a:t>
            </a:r>
            <a:r>
              <a:rPr lang="ru-RU" dirty="0"/>
              <a:t>и </a:t>
            </a:r>
            <a:r>
              <a:rPr lang="ru-RU" dirty="0" smtClean="0"/>
              <a:t>DMO;</a:t>
            </a:r>
            <a:endParaRPr lang="ru-RU" dirty="0"/>
          </a:p>
          <a:p>
            <a:r>
              <a:rPr lang="ru-RU" dirty="0" err="1" smtClean="0"/>
              <a:t>Демультиплексация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виброкорреляция</a:t>
            </a:r>
            <a:r>
              <a:rPr lang="ru-RU" dirty="0" smtClean="0"/>
              <a:t> полевого материала.</a:t>
            </a:r>
          </a:p>
          <a:p>
            <a:endParaRPr lang="ru-RU" sz="1000" dirty="0" smtClean="0"/>
          </a:p>
          <a:p>
            <a:pPr marL="0" indent="0">
              <a:buNone/>
            </a:pPr>
            <a:r>
              <a:rPr lang="ru-RU" b="1" dirty="0"/>
              <a:t>Процедуры интерактивной обработки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Контроль </a:t>
            </a:r>
            <a:r>
              <a:rPr lang="ru-RU" dirty="0"/>
              <a:t>ввода </a:t>
            </a:r>
            <a:r>
              <a:rPr lang="ru-RU" dirty="0" smtClean="0"/>
              <a:t>геометрии;</a:t>
            </a:r>
            <a:endParaRPr lang="ru-RU" dirty="0"/>
          </a:p>
          <a:p>
            <a:r>
              <a:rPr lang="ru-RU" dirty="0" smtClean="0"/>
              <a:t>Анализ скоростей;</a:t>
            </a:r>
            <a:endParaRPr lang="ru-RU" dirty="0"/>
          </a:p>
          <a:p>
            <a:r>
              <a:rPr lang="ru-RU" dirty="0" smtClean="0"/>
              <a:t>Расчет </a:t>
            </a:r>
            <a:r>
              <a:rPr lang="ru-RU" dirty="0"/>
              <a:t>скоростей и статических поправок по первым  вступлениям;</a:t>
            </a:r>
          </a:p>
          <a:p>
            <a:r>
              <a:rPr lang="ru-RU" dirty="0" smtClean="0"/>
              <a:t>Контроль </a:t>
            </a:r>
            <a:r>
              <a:rPr lang="ru-RU" dirty="0"/>
              <a:t>и коррекция статических </a:t>
            </a:r>
            <a:r>
              <a:rPr lang="ru-RU" dirty="0" smtClean="0"/>
              <a:t>поправок;</a:t>
            </a:r>
            <a:endParaRPr lang="ru-RU" dirty="0"/>
          </a:p>
          <a:p>
            <a:r>
              <a:rPr lang="ru-RU" dirty="0" smtClean="0"/>
              <a:t>Редактирование трасс;</a:t>
            </a:r>
            <a:endParaRPr lang="ru-RU" dirty="0"/>
          </a:p>
          <a:p>
            <a:r>
              <a:rPr lang="ru-RU" dirty="0" smtClean="0"/>
              <a:t>Определение </a:t>
            </a:r>
            <a:r>
              <a:rPr lang="ru-RU" dirty="0"/>
              <a:t>параметров F-K </a:t>
            </a:r>
            <a:r>
              <a:rPr lang="ru-RU" dirty="0" smtClean="0"/>
              <a:t>фильтрации;</a:t>
            </a:r>
            <a:endParaRPr lang="ru-RU" dirty="0"/>
          </a:p>
          <a:p>
            <a:r>
              <a:rPr lang="ru-RU" dirty="0" smtClean="0"/>
              <a:t>Прослеживание горизонтов;</a:t>
            </a:r>
            <a:endParaRPr lang="ru-RU" dirty="0"/>
          </a:p>
          <a:p>
            <a:r>
              <a:rPr lang="ru-RU" dirty="0" smtClean="0"/>
              <a:t>Получение </a:t>
            </a:r>
            <a:r>
              <a:rPr lang="ru-RU" dirty="0"/>
              <a:t>спектральных характеристик </a:t>
            </a:r>
            <a:r>
              <a:rPr lang="ru-RU" dirty="0" smtClean="0"/>
              <a:t>записей;</a:t>
            </a:r>
            <a:endParaRPr lang="ru-RU" dirty="0"/>
          </a:p>
          <a:p>
            <a:r>
              <a:rPr lang="ru-RU" dirty="0" err="1" smtClean="0"/>
              <a:t>Бинирование</a:t>
            </a:r>
            <a:r>
              <a:rPr lang="ru-RU" dirty="0" smtClean="0"/>
              <a:t>.</a:t>
            </a:r>
          </a:p>
          <a:p>
            <a:endParaRPr lang="ru-RU" sz="800" dirty="0" smtClean="0"/>
          </a:p>
          <a:p>
            <a:pPr marL="0" indent="0">
              <a:buNone/>
            </a:pPr>
            <a:r>
              <a:rPr lang="ru-RU" b="1" dirty="0"/>
              <a:t>Сервисные интерактивные процедуры (утилиты):</a:t>
            </a:r>
          </a:p>
          <a:p>
            <a:r>
              <a:rPr lang="ru-RU" dirty="0" smtClean="0"/>
              <a:t>Ввод-вывод </a:t>
            </a:r>
            <a:r>
              <a:rPr lang="ru-RU" dirty="0"/>
              <a:t>сейсмической информации и преобразование </a:t>
            </a:r>
            <a:r>
              <a:rPr lang="ru-RU" dirty="0" smtClean="0"/>
              <a:t>форматов;</a:t>
            </a:r>
            <a:endParaRPr lang="ru-RU" dirty="0"/>
          </a:p>
          <a:p>
            <a:r>
              <a:rPr lang="ru-RU" dirty="0" smtClean="0"/>
              <a:t>Обслуживание </a:t>
            </a:r>
            <a:r>
              <a:rPr lang="ru-RU" dirty="0"/>
              <a:t>управляющих таблиц и данных </a:t>
            </a:r>
            <a:r>
              <a:rPr lang="ru-RU" dirty="0" smtClean="0"/>
              <a:t>системы;</a:t>
            </a:r>
            <a:endParaRPr lang="ru-RU" dirty="0"/>
          </a:p>
          <a:p>
            <a:r>
              <a:rPr lang="ru-RU" dirty="0" smtClean="0"/>
              <a:t>Получение </a:t>
            </a:r>
            <a:r>
              <a:rPr lang="ru-RU" dirty="0"/>
              <a:t>справочной информации о программах, данных и </a:t>
            </a:r>
            <a:r>
              <a:rPr lang="ru-RU" dirty="0" smtClean="0"/>
              <a:t>таблицах;</a:t>
            </a:r>
            <a:endParaRPr lang="ru-RU" dirty="0"/>
          </a:p>
          <a:p>
            <a:r>
              <a:rPr lang="ru-RU" dirty="0" smtClean="0"/>
              <a:t>Геофизический </a:t>
            </a:r>
            <a:r>
              <a:rPr lang="ru-RU" dirty="0"/>
              <a:t>табличный процессор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b="17369"/>
          <a:stretch/>
        </p:blipFill>
        <p:spPr>
          <a:xfrm>
            <a:off x="172988" y="848544"/>
            <a:ext cx="6546132" cy="4056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5348" y="5081526"/>
            <a:ext cx="6553772" cy="4696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32656" y="992560"/>
            <a:ext cx="2605980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just">
              <a:lnSpc>
                <a:spcPct val="10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ea typeface="msmincho"/>
              </a:rPr>
              <a:t>Перед получением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ea typeface="msmincho"/>
              </a:rPr>
              <a:t>экспресс-оценок или перед дальнейшей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ea typeface="msmincho"/>
              </a:rPr>
              <a:t>обработкой материала можно произвести </a:t>
            </a:r>
            <a:r>
              <a:rPr lang="ru-RU" sz="1000" b="1" dirty="0" err="1" smtClean="0">
                <a:solidFill>
                  <a:schemeClr val="tx1"/>
                </a:solidFill>
                <a:latin typeface="Times New Roman"/>
                <a:ea typeface="msmincho"/>
              </a:rPr>
              <a:t>потрассное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ea typeface="msmincho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ea typeface="msmincho"/>
              </a:rPr>
              <a:t>редактирование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ea typeface="msmincho"/>
              </a:rPr>
              <a:t>сейсмограмм.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5064" y="9273480"/>
            <a:ext cx="2605980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представление распределения кратностей и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удалений.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640" y="345981"/>
            <a:ext cx="653048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Стандартная обработка 2D/3D 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сейсмического 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28621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b="23274"/>
          <a:stretch/>
        </p:blipFill>
        <p:spPr>
          <a:xfrm>
            <a:off x="174369" y="1064568"/>
            <a:ext cx="3830693" cy="2204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b="11637"/>
          <a:stretch/>
        </p:blipFill>
        <p:spPr>
          <a:xfrm>
            <a:off x="3568128" y="6105128"/>
            <a:ext cx="3150992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5648" b="40101"/>
          <a:stretch/>
        </p:blipFill>
        <p:spPr>
          <a:xfrm>
            <a:off x="3568128" y="3656856"/>
            <a:ext cx="3150992" cy="2182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b="12202"/>
          <a:stretch/>
        </p:blipFill>
        <p:spPr>
          <a:xfrm>
            <a:off x="188640" y="7612942"/>
            <a:ext cx="3150992" cy="2074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r="63734" b="40101"/>
          <a:stretch/>
        </p:blipFill>
        <p:spPr>
          <a:xfrm>
            <a:off x="2780928" y="3656856"/>
            <a:ext cx="1775768" cy="2182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88640" y="3656856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dirty="0">
                <a:latin typeface="Times New Roman"/>
                <a:ea typeface="msmincho"/>
              </a:rPr>
              <a:t>Трассы любой модификации могут быть обработаны с </a:t>
            </a:r>
            <a:r>
              <a:rPr lang="ru-RU" sz="1200" b="1" dirty="0" smtClean="0">
                <a:latin typeface="Times New Roman"/>
                <a:ea typeface="msmincho"/>
              </a:rPr>
              <a:t>помощью одноканальных</a:t>
            </a:r>
            <a:r>
              <a:rPr lang="ru-RU" sz="1200" b="1" dirty="0" smtClean="0"/>
              <a:t> </a:t>
            </a:r>
            <a:r>
              <a:rPr lang="ru-RU" sz="1200" b="1" dirty="0" smtClean="0">
                <a:latin typeface="Times New Roman"/>
                <a:ea typeface="msmincho"/>
              </a:rPr>
              <a:t>геофизических </a:t>
            </a:r>
            <a:r>
              <a:rPr lang="ru-RU" sz="1200" b="1" dirty="0">
                <a:latin typeface="Times New Roman"/>
                <a:ea typeface="msmincho"/>
              </a:rPr>
              <a:t>процедур </a:t>
            </a:r>
            <a:r>
              <a:rPr lang="ru-RU" sz="1200" b="1" dirty="0" smtClean="0">
                <a:latin typeface="Times New Roman"/>
                <a:ea typeface="msmincho"/>
              </a:rPr>
              <a:t>(ввод </a:t>
            </a:r>
            <a:r>
              <a:rPr lang="ru-RU" sz="1200" b="1" dirty="0">
                <a:latin typeface="Times New Roman"/>
                <a:ea typeface="msmincho"/>
              </a:rPr>
              <a:t>статических и кинематических поправок, </a:t>
            </a:r>
            <a:r>
              <a:rPr lang="ru-RU" sz="1200" b="1" dirty="0" smtClean="0">
                <a:latin typeface="Times New Roman"/>
                <a:ea typeface="msmincho"/>
              </a:rPr>
              <a:t>ARU,</a:t>
            </a:r>
            <a:r>
              <a:rPr lang="ru-RU" sz="1200" b="1" dirty="0" smtClean="0"/>
              <a:t> </a:t>
            </a:r>
            <a:r>
              <a:rPr lang="ru-RU" sz="1200" b="1" dirty="0" smtClean="0">
                <a:latin typeface="Times New Roman"/>
                <a:ea typeface="msmincho"/>
              </a:rPr>
              <a:t>ARN</a:t>
            </a:r>
            <a:r>
              <a:rPr lang="ru-RU" sz="1200" b="1" dirty="0">
                <a:latin typeface="Times New Roman"/>
                <a:ea typeface="msmincho"/>
              </a:rPr>
              <a:t>, GAIN, различные фильтры и т.д.). 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9098054"/>
            <a:ext cx="3265240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</a:pPr>
            <a:r>
              <a:rPr lang="ru-RU" sz="1200" b="1" dirty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Отсортированная по удалениям сейсмограмма </a:t>
            </a:r>
            <a:r>
              <a:rPr lang="ru-RU" sz="1200" b="1" dirty="0" smtClean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ОПП (</a:t>
            </a:r>
            <a:r>
              <a:rPr lang="ru-RU" sz="1200" b="1" dirty="0" err="1" smtClean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цветокодированное</a:t>
            </a:r>
            <a:r>
              <a:rPr lang="ru-RU" sz="1200" b="1" dirty="0" smtClean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 изображение).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174369" y="6105128"/>
            <a:ext cx="3265240" cy="43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3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Отсортированная </a:t>
            </a:r>
            <a:r>
              <a:rPr lang="ru-RU" sz="1200" b="1" dirty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по удалениям сейсмограмма </a:t>
            </a:r>
            <a:r>
              <a:rPr lang="ru-RU" sz="1200" b="1" dirty="0" smtClean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ОПП.</a:t>
            </a:r>
            <a:endParaRPr sz="1200" b="1" dirty="0">
              <a:latin typeface="Times New Roman" panose="02020603050405020304" pitchFamily="18" charset="0"/>
              <a:ea typeface="msmincho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7762" y="1064568"/>
            <a:ext cx="2701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/>
                <a:ea typeface="msmincho"/>
              </a:rPr>
              <a:t>Программа осуществляет </a:t>
            </a:r>
            <a:r>
              <a:rPr lang="ru-RU" sz="1200" b="1" dirty="0">
                <a:latin typeface="Times New Roman"/>
                <a:ea typeface="msmincho"/>
              </a:rPr>
              <a:t>непосредственную сортировку трасс, </a:t>
            </a:r>
            <a:r>
              <a:rPr lang="ru-RU" sz="1200" b="1" dirty="0" smtClean="0">
                <a:latin typeface="Times New Roman"/>
                <a:ea typeface="msmincho"/>
              </a:rPr>
              <a:t>объединяя их </a:t>
            </a:r>
            <a:r>
              <a:rPr lang="ru-RU" sz="1200" b="1" dirty="0">
                <a:latin typeface="Times New Roman"/>
                <a:ea typeface="msmincho"/>
              </a:rPr>
              <a:t>в подборки ОПВ, ОПП, ОСТ. В пределах выходных сейсмограмм </a:t>
            </a:r>
            <a:r>
              <a:rPr lang="ru-RU" sz="1200" b="1" dirty="0" smtClean="0">
                <a:latin typeface="Times New Roman"/>
                <a:ea typeface="msmincho"/>
              </a:rPr>
              <a:t>возможна сортировка </a:t>
            </a:r>
            <a:r>
              <a:rPr lang="ru-RU" sz="1200" b="1" dirty="0">
                <a:latin typeface="Times New Roman"/>
                <a:ea typeface="msmincho"/>
              </a:rPr>
              <a:t>трасс по удалениям.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640" y="345981"/>
            <a:ext cx="653048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Стандартная обработка 2D/3D 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сейсмического 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0271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2017\fne\Новая папка\wz_calc_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1" y="6615087"/>
            <a:ext cx="3666680" cy="12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2075" y="2936776"/>
            <a:ext cx="3402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dirty="0" smtClean="0">
                <a:latin typeface="Times New Roman"/>
                <a:ea typeface="msmincho"/>
              </a:rPr>
              <a:t>Визуализация введённых данных в геофизический калькулятор для расчёта параметров ЗМС.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6752" y="9098054"/>
            <a:ext cx="5497488" cy="43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Графическое представление исходных данных, данных в процессе расчёта библиотек и финальные данные библиотеки характеристик ЗМС.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548680" y="5385048"/>
            <a:ext cx="2770842" cy="43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3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msmincho"/>
                <a:cs typeface="Times New Roman" panose="02020603050405020304" pitchFamily="18" charset="0"/>
              </a:rPr>
              <a:t>Меню геофизического калькулятора, ввод данных из текстового файла.</a:t>
            </a:r>
            <a:endParaRPr sz="1200" b="1" dirty="0">
              <a:latin typeface="Times New Roman" panose="02020603050405020304" pitchFamily="18" charset="0"/>
              <a:ea typeface="msmincho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920552"/>
            <a:ext cx="645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/>
                <a:ea typeface="msmincho"/>
              </a:rPr>
              <a:t>Программа представляет собой геофизический калькулятор, в котором можно производить различные вычисления, связанные с  формированием </a:t>
            </a:r>
            <a:r>
              <a:rPr lang="ru-RU" sz="1200" b="1" dirty="0" smtClean="0">
                <a:latin typeface="Times New Roman"/>
                <a:ea typeface="msmincho"/>
              </a:rPr>
              <a:t>описания ЗМС, расчёт </a:t>
            </a:r>
            <a:r>
              <a:rPr lang="ru-RU" sz="1200" b="1" dirty="0">
                <a:latin typeface="Times New Roman"/>
                <a:ea typeface="msmincho"/>
              </a:rPr>
              <a:t>и запись статических поправок 2D и 3D, формирование и запись </a:t>
            </a:r>
            <a:r>
              <a:rPr lang="ru-RU" sz="1200" b="1" dirty="0" smtClean="0">
                <a:latin typeface="Times New Roman"/>
                <a:ea typeface="msmincho"/>
              </a:rPr>
              <a:t>библиотек, </a:t>
            </a:r>
            <a:r>
              <a:rPr lang="ru-RU" sz="1200" b="1" dirty="0">
                <a:latin typeface="Times New Roman"/>
                <a:ea typeface="msmincho"/>
              </a:rPr>
              <a:t>служащих описанием поверхностей в программе коррекции статических поправок 3D (SMODEL). Кроме того,  программу можно использовать для обработки и визуализации данных из текстовых таблиц. Исходными данными для калькулятора </a:t>
            </a:r>
            <a:r>
              <a:rPr lang="ru-RU" sz="1200" b="1" dirty="0" smtClean="0">
                <a:latin typeface="Times New Roman"/>
                <a:ea typeface="msmincho"/>
              </a:rPr>
              <a:t>могут служить </a:t>
            </a:r>
            <a:r>
              <a:rPr lang="ru-RU" sz="1200" b="1" dirty="0">
                <a:latin typeface="Times New Roman"/>
                <a:ea typeface="msmincho"/>
              </a:rPr>
              <a:t>ранее сформированные (частично или полностью) </a:t>
            </a:r>
            <a:r>
              <a:rPr lang="ru-RU" sz="1200" b="1" dirty="0" smtClean="0">
                <a:latin typeface="Times New Roman"/>
                <a:ea typeface="msmincho"/>
              </a:rPr>
              <a:t>библиотеки, </a:t>
            </a:r>
            <a:r>
              <a:rPr lang="ru-RU" sz="1200" b="1" dirty="0">
                <a:latin typeface="Times New Roman"/>
                <a:ea typeface="msmincho"/>
              </a:rPr>
              <a:t>а </a:t>
            </a:r>
            <a:r>
              <a:rPr lang="ru-RU" sz="1200" b="1" dirty="0" smtClean="0">
                <a:latin typeface="Times New Roman"/>
                <a:ea typeface="msmincho"/>
              </a:rPr>
              <a:t>также внешние </a:t>
            </a:r>
            <a:r>
              <a:rPr lang="ru-RU" sz="1200" b="1" dirty="0">
                <a:latin typeface="Times New Roman"/>
                <a:ea typeface="msmincho"/>
              </a:rPr>
              <a:t>таблицы, оформленные в виде текстовых </a:t>
            </a:r>
            <a:r>
              <a:rPr lang="ru-RU" sz="1200" b="1" dirty="0" smtClean="0">
                <a:latin typeface="Times New Roman"/>
                <a:ea typeface="msmincho"/>
              </a:rPr>
              <a:t>файлов.</a:t>
            </a:r>
            <a:endParaRPr lang="ru-RU" sz="1200" b="1" dirty="0">
              <a:latin typeface="Times New Roman"/>
              <a:ea typeface="msminch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544" y="345981"/>
            <a:ext cx="612068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Расчёт характеристик зоны малых скоростей (ЗМС), учёт влияния ЗМС на сейсмический полевой материал.</a:t>
            </a:r>
            <a:endParaRPr lang="ru-RU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K:\2017\fne\Новая папка\wz_calc_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4" y="2490213"/>
            <a:ext cx="3007188" cy="24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2017\fne\Новая папка\wz_calc_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36" y="3847367"/>
            <a:ext cx="3348752" cy="304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2017\fne\Новая папка\wz_calc_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8" y="7751655"/>
            <a:ext cx="3057838" cy="12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2017\fne\Новая папка\wz_calc_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07" y="7287333"/>
            <a:ext cx="4176018" cy="17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/>
          <p:nvPr/>
        </p:nvSpPr>
        <p:spPr>
          <a:xfrm>
            <a:off x="3737312" y="8186608"/>
            <a:ext cx="2860040" cy="1477969"/>
          </a:xfrm>
          <a:prstGeom prst="rect">
            <a:avLst/>
          </a:prstGeom>
          <a:ln w="25400">
            <a:solidFill>
              <a:srgbClr val="CCD5F5"/>
            </a:solidFill>
          </a:ln>
        </p:spPr>
        <p:txBody>
          <a:bodyPr vert="horz" wrap="square" lIns="0" tIns="5651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>
              <a:lnSpc>
                <a:spcPct val="100000"/>
              </a:lnSpc>
              <a:spcBef>
                <a:spcPts val="445"/>
              </a:spcBef>
            </a:pPr>
            <a:r>
              <a:rPr sz="1200" spc="-10" dirty="0">
                <a:latin typeface="Times New Roman" pitchFamily="18" charset="0"/>
                <a:cs typeface="Times New Roman" pitchFamily="18" charset="0"/>
              </a:rPr>
              <a:t>ЗАО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НПЦ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ГеоСейсКонтроль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</a:pP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115114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200" spc="0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Москва,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r>
              <a:rPr sz="1200" spc="5" dirty="0">
                <a:latin typeface="Times New Roman" pitchFamily="18" charset="0"/>
                <a:cs typeface="Times New Roman" pitchFamily="18" charset="0"/>
              </a:rPr>
              <a:t>ул. Дербеневская, </a:t>
            </a: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д.20</a:t>
            </a:r>
            <a:r>
              <a:rPr lang="ru-RU" sz="1200" spc="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200" spc="5" dirty="0" smtClean="0">
                <a:latin typeface="Times New Roman" pitchFamily="18" charset="0"/>
                <a:cs typeface="Times New Roman" pitchFamily="18" charset="0"/>
              </a:rPr>
              <a:t>.16, подъезд 3</a:t>
            </a:r>
            <a:r>
              <a:rPr sz="12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pc="-30" dirty="0" smtClean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r>
              <a:rPr sz="1200" spc="1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(495)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123-39-70</a:t>
            </a:r>
            <a:r>
              <a:rPr lang="ru-RU" sz="1200" spc="5" dirty="0" smtClean="0">
                <a:latin typeface="Times New Roman" pitchFamily="18" charset="0"/>
                <a:cs typeface="Times New Roman" pitchFamily="18" charset="0"/>
              </a:rPr>
              <a:t>; +7 (495) 123-39-00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r>
              <a:rPr sz="1200" spc="0" dirty="0" smtClean="0">
                <a:latin typeface="Franklin Gothic Medium Cond"/>
                <a:cs typeface="Franklin Gothic Medium Cond"/>
                <a:hlinkClick r:id="rId2"/>
              </a:rPr>
              <a:t>info@geoseiscontrol.ru</a:t>
            </a:r>
            <a:endParaRPr lang="en-US" sz="1200" spc="0" dirty="0" smtClean="0">
              <a:latin typeface="Franklin Gothic Medium Cond"/>
              <a:cs typeface="Franklin Gothic Medium Cond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r>
              <a:rPr lang="en-US" sz="1200" dirty="0" smtClean="0">
                <a:latin typeface="Franklin Gothic Medium Cond"/>
                <a:cs typeface="Franklin Gothic Medium Cond"/>
                <a:hlinkClick r:id="rId3"/>
              </a:rPr>
              <a:t>http</a:t>
            </a:r>
            <a:r>
              <a:rPr lang="ru-RU" sz="1200" dirty="0" smtClean="0">
                <a:latin typeface="Franklin Gothic Medium Cond"/>
                <a:cs typeface="Franklin Gothic Medium Cond"/>
                <a:hlinkClick r:id="rId3"/>
              </a:rPr>
              <a:t>://</a:t>
            </a:r>
            <a:r>
              <a:rPr lang="en-US" sz="1200" dirty="0" smtClean="0">
                <a:latin typeface="Franklin Gothic Medium Cond"/>
                <a:cs typeface="Franklin Gothic Medium Cond"/>
                <a:hlinkClick r:id="rId3"/>
              </a:rPr>
              <a:t>www.geoseiscontrol.ru</a:t>
            </a:r>
            <a:endParaRPr lang="en-US" sz="1200" dirty="0" smtClean="0">
              <a:latin typeface="Franklin Gothic Medium Cond"/>
              <a:cs typeface="Franklin Gothic Medium Cond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endParaRPr sz="1200" dirty="0">
              <a:latin typeface="Franklin Gothic Medium Cond"/>
              <a:cs typeface="Franklin Gothic Medium Con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40" y="345981"/>
            <a:ext cx="653048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Обработка данных </a:t>
            </a:r>
            <a:r>
              <a:rPr lang="ru-RU" sz="20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микросейсмокаротажа</a:t>
            </a:r>
            <a:endParaRPr lang="ru-RU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632" y="920552"/>
            <a:ext cx="660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/>
                <a:ea typeface="msmincho"/>
              </a:rPr>
              <a:t>Из-за специфики наблюдений МСК данная группа </a:t>
            </a:r>
            <a:r>
              <a:rPr lang="ru-RU" sz="1200" b="1" dirty="0">
                <a:latin typeface="Times New Roman"/>
                <a:ea typeface="msmincho"/>
              </a:rPr>
              <a:t>программ была выделена в отдельную подсистему</a:t>
            </a:r>
            <a:r>
              <a:rPr lang="ru-RU" sz="1200" b="1" dirty="0" smtClean="0">
                <a:latin typeface="Times New Roman"/>
                <a:ea typeface="msmincho"/>
              </a:rPr>
              <a:t>.  Все </a:t>
            </a:r>
            <a:r>
              <a:rPr lang="ru-RU" sz="1200" b="1" dirty="0">
                <a:latin typeface="Times New Roman"/>
                <a:ea typeface="msmincho"/>
              </a:rPr>
              <a:t>наблюдения МСК на профиле 2D или площади </a:t>
            </a:r>
            <a:r>
              <a:rPr lang="ru-RU" sz="1200" b="1" dirty="0" smtClean="0">
                <a:latin typeface="Times New Roman"/>
                <a:ea typeface="msmincho"/>
              </a:rPr>
              <a:t>3D </a:t>
            </a:r>
            <a:r>
              <a:rPr lang="ru-RU" sz="1200" b="1" dirty="0">
                <a:latin typeface="Times New Roman"/>
                <a:ea typeface="msmincho"/>
              </a:rPr>
              <a:t>могут быть обработаны  совместно</a:t>
            </a:r>
            <a:r>
              <a:rPr lang="ru-RU" sz="1200" b="1" dirty="0" smtClean="0">
                <a:latin typeface="Times New Roman"/>
                <a:ea typeface="msmincho"/>
              </a:rPr>
              <a:t>. Конечной </a:t>
            </a:r>
            <a:r>
              <a:rPr lang="ru-RU" sz="1200" b="1" dirty="0">
                <a:latin typeface="Times New Roman"/>
                <a:ea typeface="msmincho"/>
              </a:rPr>
              <a:t>целью этой задачи является расчет </a:t>
            </a:r>
            <a:r>
              <a:rPr lang="ru-RU" sz="1200" b="1" dirty="0" smtClean="0">
                <a:latin typeface="Times New Roman"/>
                <a:ea typeface="msmincho"/>
              </a:rPr>
              <a:t>априорных статических </a:t>
            </a:r>
            <a:r>
              <a:rPr lang="ru-RU" sz="1200" b="1" dirty="0">
                <a:latin typeface="Times New Roman"/>
                <a:ea typeface="msmincho"/>
              </a:rPr>
              <a:t>поправок на основе полученной информации </a:t>
            </a:r>
            <a:r>
              <a:rPr lang="ru-RU" sz="1200" b="1" dirty="0" smtClean="0">
                <a:latin typeface="Times New Roman"/>
                <a:ea typeface="msmincho"/>
              </a:rPr>
              <a:t>о зоне </a:t>
            </a:r>
            <a:r>
              <a:rPr lang="ru-RU" sz="1200" b="1" dirty="0">
                <a:latin typeface="Times New Roman"/>
                <a:ea typeface="msmincho"/>
              </a:rPr>
              <a:t>малый скоростей  (ЗМС).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0" y="1928664"/>
            <a:ext cx="3672000" cy="2257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368" y="3440832"/>
            <a:ext cx="3672000" cy="26023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40" y="5241032"/>
            <a:ext cx="3672000" cy="26020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3520" y="4371219"/>
            <a:ext cx="2880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изохрон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построенный по шести скважинам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8392" y="7371655"/>
            <a:ext cx="2880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/>
              </a:rPr>
              <a:t>Пример получения пластовой модели по трем скважинам </a:t>
            </a:r>
            <a:r>
              <a:rPr lang="ru-RU" sz="1200" b="1" dirty="0" smtClean="0">
                <a:latin typeface="Times New Roman"/>
              </a:rPr>
              <a:t>МСК.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60640" y="1928664"/>
            <a:ext cx="2880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пикирование первых вступлений на сейсмограммах МСК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ручной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1139</Words>
  <Application>Microsoft Office PowerPoint</Application>
  <PresentationFormat>Лист A4 (210x297 мм)</PresentationFormat>
  <Paragraphs>158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FNE - СИСТЕМА ЭКСПРЕСС - ОБРАБОТКИ СЕЙСМИЧЕСКИХ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</dc:creator>
  <cp:lastModifiedBy>Александр</cp:lastModifiedBy>
  <cp:revision>61</cp:revision>
  <cp:lastPrinted>2017-11-28T11:31:41Z</cp:lastPrinted>
  <dcterms:created xsi:type="dcterms:W3CDTF">2017-10-31T08:21:00Z</dcterms:created>
  <dcterms:modified xsi:type="dcterms:W3CDTF">2017-12-08T06:46:16Z</dcterms:modified>
</cp:coreProperties>
</file>