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6858000" cy="9906000" type="A4"/>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3072" y="-24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3077283"/>
            <a:ext cx="5829300" cy="212336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725E74-F4E1-44B2-A8D9-E27C148B5947}" type="datetimeFigureOut">
              <a:rPr lang="ru-RU" smtClean="0"/>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84737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725E74-F4E1-44B2-A8D9-E27C148B5947}" type="datetimeFigureOut">
              <a:rPr lang="ru-RU" smtClean="0"/>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416994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529697"/>
            <a:ext cx="1157288" cy="112680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529697"/>
            <a:ext cx="3357563" cy="112680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725E74-F4E1-44B2-A8D9-E27C148B5947}" type="datetimeFigureOut">
              <a:rPr lang="ru-RU" smtClean="0"/>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353297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725E74-F4E1-44B2-A8D9-E27C148B5947}" type="datetimeFigureOut">
              <a:rPr lang="ru-RU" smtClean="0"/>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3705635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6365522"/>
            <a:ext cx="5829300" cy="1967442"/>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725E74-F4E1-44B2-A8D9-E27C148B5947}" type="datetimeFigureOut">
              <a:rPr lang="ru-RU" smtClean="0"/>
              <a:t>20.12.2018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2732397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725E74-F4E1-44B2-A8D9-E27C148B5947}" type="datetimeFigureOut">
              <a:rPr lang="ru-RU" smtClean="0"/>
              <a:t>20.12.2018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95240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96699"/>
            <a:ext cx="6172200" cy="1651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725E74-F4E1-44B2-A8D9-E27C148B5947}" type="datetimeFigureOut">
              <a:rPr lang="ru-RU" smtClean="0"/>
              <a:t>20.12.2018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112040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725E74-F4E1-44B2-A8D9-E27C148B5947}" type="datetimeFigureOut">
              <a:rPr lang="ru-RU" smtClean="0"/>
              <a:t>20.12.2018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1365181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725E74-F4E1-44B2-A8D9-E27C148B5947}" type="datetimeFigureOut">
              <a:rPr lang="ru-RU" smtClean="0"/>
              <a:t>20.12.2018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295771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1" y="394406"/>
            <a:ext cx="2256235" cy="167851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725E74-F4E1-44B2-A8D9-E27C148B5947}" type="datetimeFigureOut">
              <a:rPr lang="ru-RU" smtClean="0"/>
              <a:t>20.12.2018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4082843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934201"/>
            <a:ext cx="4114800" cy="818622"/>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725E74-F4E1-44B2-A8D9-E27C148B5947}" type="datetimeFigureOut">
              <a:rPr lang="ru-RU" smtClean="0"/>
              <a:t>20.12.2018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4C9D22-8B08-450F-88C6-6BC7A160B0C6}" type="slidenum">
              <a:rPr lang="ru-RU" smtClean="0"/>
              <a:t>‹#›</a:t>
            </a:fld>
            <a:endParaRPr lang="ru-RU"/>
          </a:p>
        </p:txBody>
      </p:sp>
    </p:spTree>
    <p:extLst>
      <p:ext uri="{BB962C8B-B14F-4D97-AF65-F5344CB8AC3E}">
        <p14:creationId xmlns:p14="http://schemas.microsoft.com/office/powerpoint/2010/main" val="261342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7E725E74-F4E1-44B2-A8D9-E27C148B5947}" type="datetimeFigureOut">
              <a:rPr lang="ru-RU" smtClean="0"/>
              <a:t>20.12.2018</a:t>
            </a:fld>
            <a:endParaRPr lang="ru-RU"/>
          </a:p>
        </p:txBody>
      </p:sp>
      <p:sp>
        <p:nvSpPr>
          <p:cNvPr id="5" name="Нижний колонтитул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3B4C9D22-8B08-450F-88C6-6BC7A160B0C6}" type="slidenum">
              <a:rPr lang="ru-RU" smtClean="0"/>
              <a:t>‹#›</a:t>
            </a:fld>
            <a:endParaRPr lang="ru-RU"/>
          </a:p>
        </p:txBody>
      </p:sp>
    </p:spTree>
    <p:extLst>
      <p:ext uri="{BB962C8B-B14F-4D97-AF65-F5344CB8AC3E}">
        <p14:creationId xmlns:p14="http://schemas.microsoft.com/office/powerpoint/2010/main" val="1776300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eoseiscontrol.ru/" TargetMode="External"/><Relationship Id="rId2" Type="http://schemas.openxmlformats.org/officeDocument/2006/relationships/hyperlink" Target="mailto:info@geoseiscontrol.ru"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0" y="776537"/>
            <a:ext cx="6858000" cy="917520"/>
          </a:xfrm>
        </p:spPr>
        <p:txBody>
          <a:bodyPr>
            <a:normAutofit/>
          </a:bodyPr>
          <a:lstStyle/>
          <a:p>
            <a:r>
              <a:rPr lang="ru-RU" sz="3200" b="1" dirty="0" err="1" smtClean="0">
                <a:latin typeface="Times New Roman" panose="02020603050405020304" pitchFamily="18" charset="0"/>
                <a:cs typeface="Times New Roman" panose="02020603050405020304" pitchFamily="18" charset="0"/>
              </a:rPr>
              <a:t>ГеоСейсКонтроль</a:t>
            </a:r>
            <a:r>
              <a:rPr lang="ru-RU" sz="3200" b="1" dirty="0" smtClean="0">
                <a:latin typeface="Times New Roman" panose="02020603050405020304" pitchFamily="18" charset="0"/>
                <a:cs typeface="Times New Roman" panose="02020603050405020304" pitchFamily="18" charset="0"/>
              </a:rPr>
              <a:t> - Море</a:t>
            </a:r>
            <a:endParaRPr lang="ru-RU" sz="3200" b="1" dirty="0">
              <a:latin typeface="Times New Roman" panose="02020603050405020304" pitchFamily="18" charset="0"/>
              <a:cs typeface="Times New Roman" panose="02020603050405020304" pitchFamily="18" charset="0"/>
            </a:endParaRPr>
          </a:p>
        </p:txBody>
      </p:sp>
      <p:pic>
        <p:nvPicPr>
          <p:cNvPr id="5" name="Picture 6" descr="C:\Users\Александр\Desktop\ГСК 20 лет мал..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4313" y="0"/>
            <a:ext cx="4103687"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188640" y="1568624"/>
            <a:ext cx="6480720" cy="738664"/>
          </a:xfrm>
          <a:prstGeom prst="rect">
            <a:avLst/>
          </a:prstGeom>
        </p:spPr>
        <p:txBody>
          <a:bodyPr wrap="square">
            <a:spAutoFit/>
          </a:bodyPr>
          <a:lstStyle/>
          <a:p>
            <a:pPr algn="just"/>
            <a:r>
              <a:rPr lang="ru-RU" sz="1400" spc="-5" dirty="0">
                <a:latin typeface="Times New Roman" panose="02020603050405020304" pitchFamily="18" charset="0"/>
                <a:cs typeface="Times New Roman" panose="02020603050405020304" pitchFamily="18" charset="0"/>
              </a:rPr>
              <a:t>Программный </a:t>
            </a:r>
            <a:r>
              <a:rPr lang="ru-RU" sz="1400" spc="-10" dirty="0">
                <a:latin typeface="Times New Roman" panose="02020603050405020304" pitchFamily="18" charset="0"/>
                <a:cs typeface="Times New Roman" panose="02020603050405020304" pitchFamily="18" charset="0"/>
              </a:rPr>
              <a:t>комплекс, </a:t>
            </a:r>
            <a:r>
              <a:rPr lang="ru-RU" sz="1400" spc="-5" dirty="0">
                <a:latin typeface="Times New Roman" panose="02020603050405020304" pitchFamily="18" charset="0"/>
                <a:cs typeface="Times New Roman" panose="02020603050405020304" pitchFamily="18" charset="0"/>
              </a:rPr>
              <a:t>предназначенный для  планирования, проектирования, </a:t>
            </a:r>
            <a:r>
              <a:rPr lang="ru-RU" sz="1400" spc="-10" dirty="0">
                <a:latin typeface="Times New Roman" panose="02020603050405020304" pitchFamily="18" charset="0"/>
                <a:cs typeface="Times New Roman" panose="02020603050405020304" pitchFamily="18" charset="0"/>
              </a:rPr>
              <a:t>ведения </a:t>
            </a:r>
            <a:r>
              <a:rPr lang="ru-RU" sz="1400" spc="-5" dirty="0">
                <a:latin typeface="Times New Roman" panose="02020603050405020304" pitchFamily="18" charset="0"/>
                <a:cs typeface="Times New Roman" panose="02020603050405020304" pitchFamily="18" charset="0"/>
              </a:rPr>
              <a:t>базы </a:t>
            </a:r>
            <a:r>
              <a:rPr lang="ru-RU" sz="1400" spc="-5" dirty="0" smtClean="0">
                <a:latin typeface="Times New Roman" panose="02020603050405020304" pitchFamily="18" charset="0"/>
                <a:cs typeface="Times New Roman" panose="02020603050405020304" pitchFamily="18" charset="0"/>
              </a:rPr>
              <a:t>данных </a:t>
            </a:r>
            <a:r>
              <a:rPr lang="ru-RU" sz="1400" dirty="0">
                <a:latin typeface="Times New Roman" panose="02020603050405020304" pitchFamily="18" charset="0"/>
                <a:cs typeface="Times New Roman" panose="02020603050405020304" pitchFamily="18" charset="0"/>
              </a:rPr>
              <a:t>о </a:t>
            </a:r>
            <a:r>
              <a:rPr lang="ru-RU" sz="1400" spc="-20" dirty="0">
                <a:latin typeface="Times New Roman" panose="02020603050405020304" pitchFamily="18" charset="0"/>
                <a:cs typeface="Times New Roman" panose="02020603050405020304" pitchFamily="18" charset="0"/>
              </a:rPr>
              <a:t>ходе </a:t>
            </a:r>
            <a:r>
              <a:rPr lang="ru-RU" sz="1400" dirty="0">
                <a:latin typeface="Times New Roman" panose="02020603050405020304" pitchFamily="18" charset="0"/>
                <a:cs typeface="Times New Roman" panose="02020603050405020304" pitchFamily="18" charset="0"/>
              </a:rPr>
              <a:t>проекта, </a:t>
            </a:r>
            <a:r>
              <a:rPr lang="ru-RU" sz="1400" spc="-5" dirty="0">
                <a:latin typeface="Times New Roman" panose="02020603050405020304" pitchFamily="18" charset="0"/>
                <a:cs typeface="Times New Roman" panose="02020603050405020304" pitchFamily="18" charset="0"/>
              </a:rPr>
              <a:t>статистического анализа </a:t>
            </a:r>
            <a:r>
              <a:rPr lang="ru-RU" sz="1400" dirty="0">
                <a:latin typeface="Times New Roman" panose="02020603050405020304" pitchFamily="18" charset="0"/>
                <a:cs typeface="Times New Roman" panose="02020603050405020304" pitchFamily="18" charset="0"/>
              </a:rPr>
              <a:t>и </a:t>
            </a:r>
            <a:r>
              <a:rPr lang="ru-RU" sz="1400" dirty="0" smtClean="0">
                <a:latin typeface="Times New Roman" panose="02020603050405020304" pitchFamily="18" charset="0"/>
                <a:cs typeface="Times New Roman" panose="02020603050405020304" pitchFamily="18" charset="0"/>
              </a:rPr>
              <a:t>авто</a:t>
            </a:r>
            <a:r>
              <a:rPr lang="ru-RU" sz="1400" spc="-5" dirty="0" smtClean="0">
                <a:latin typeface="Times New Roman" panose="02020603050405020304" pitchFamily="18" charset="0"/>
                <a:cs typeface="Times New Roman" panose="02020603050405020304" pitchFamily="18" charset="0"/>
              </a:rPr>
              <a:t>матической </a:t>
            </a:r>
            <a:r>
              <a:rPr lang="ru-RU" sz="1400" spc="-10" dirty="0">
                <a:latin typeface="Times New Roman" panose="02020603050405020304" pitchFamily="18" charset="0"/>
                <a:cs typeface="Times New Roman" panose="02020603050405020304" pitchFamily="18" charset="0"/>
              </a:rPr>
              <a:t>подготовки </a:t>
            </a:r>
            <a:r>
              <a:rPr lang="ru-RU" sz="1400" spc="-5" dirty="0">
                <a:latin typeface="Times New Roman" panose="02020603050405020304" pitchFamily="18" charset="0"/>
                <a:cs typeface="Times New Roman" panose="02020603050405020304" pitchFamily="18" charset="0"/>
              </a:rPr>
              <a:t>отчётности для </a:t>
            </a:r>
            <a:r>
              <a:rPr lang="ru-RU" sz="1400" dirty="0">
                <a:latin typeface="Times New Roman" panose="02020603050405020304" pitchFamily="18" charset="0"/>
                <a:cs typeface="Times New Roman" panose="02020603050405020304" pitchFamily="18" charset="0"/>
              </a:rPr>
              <a:t>морских  </a:t>
            </a:r>
            <a:r>
              <a:rPr lang="ru-RU" sz="1400" spc="-5" dirty="0" smtClean="0">
                <a:latin typeface="Times New Roman" panose="02020603050405020304" pitchFamily="18" charset="0"/>
                <a:cs typeface="Times New Roman" panose="02020603050405020304" pitchFamily="18" charset="0"/>
              </a:rPr>
              <a:t>геофизических и инженерных работ</a:t>
            </a:r>
            <a:r>
              <a:rPr lang="en-US" sz="1400" spc="-5"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305400" y="8247945"/>
            <a:ext cx="6284763" cy="1169551"/>
          </a:xfrm>
          <a:prstGeom prst="rect">
            <a:avLst/>
          </a:prstGeom>
        </p:spPr>
        <p:txBody>
          <a:bodyPr wrap="square">
            <a:spAutoFit/>
          </a:bodyPr>
          <a:lstStyle/>
          <a:p>
            <a:pPr algn="just"/>
            <a:r>
              <a:rPr lang="ru-RU" sz="1400" spc="-5" dirty="0" smtClean="0">
                <a:latin typeface="Times New Roman" panose="02020603050405020304" pitchFamily="18" charset="0"/>
                <a:cs typeface="Times New Roman" panose="02020603050405020304" pitchFamily="18" charset="0"/>
              </a:rPr>
              <a:t>При проектировании обеспечивает загрузку и редактирование границ области работ и эксклюзивных зон, выполняет автоматическую прокладку линий, в том числе, позволяя выбрать сторону границы области. При редактировании возможно задание точных значений координат вершин, длин </a:t>
            </a:r>
            <a:r>
              <a:rPr lang="ru-RU" sz="1400" spc="-5" dirty="0">
                <a:latin typeface="Times New Roman" panose="02020603050405020304" pitchFamily="18" charset="0"/>
                <a:cs typeface="Times New Roman" panose="02020603050405020304" pitchFamily="18" charset="0"/>
              </a:rPr>
              <a:t>и </a:t>
            </a:r>
            <a:r>
              <a:rPr lang="ru-RU" sz="1400" spc="-5" dirty="0" smtClean="0">
                <a:latin typeface="Times New Roman" panose="02020603050405020304" pitchFamily="18" charset="0"/>
                <a:cs typeface="Times New Roman" panose="02020603050405020304" pitchFamily="18" charset="0"/>
              </a:rPr>
              <a:t>углов наклона сторон. Выполняет создание файла-</a:t>
            </a:r>
            <a:r>
              <a:rPr lang="ru-RU" sz="1400" spc="-5" dirty="0" err="1" smtClean="0">
                <a:latin typeface="Times New Roman" panose="02020603050405020304" pitchFamily="18" charset="0"/>
                <a:cs typeface="Times New Roman" panose="02020603050405020304" pitchFamily="18" charset="0"/>
              </a:rPr>
              <a:t>преплота</a:t>
            </a:r>
            <a:r>
              <a:rPr lang="ru-RU" sz="1400" spc="-5" dirty="0" smtClean="0">
                <a:latin typeface="Times New Roman" panose="02020603050405020304" pitchFamily="18" charset="0"/>
                <a:cs typeface="Times New Roman" panose="02020603050405020304" pitchFamily="18" charset="0"/>
              </a:rPr>
              <a:t> в формате </a:t>
            </a:r>
            <a:r>
              <a:rPr lang="en-US" sz="1400" spc="-5" dirty="0" smtClean="0">
                <a:latin typeface="Times New Roman" panose="02020603050405020304" pitchFamily="18" charset="0"/>
                <a:cs typeface="Times New Roman" panose="02020603050405020304" pitchFamily="18" charset="0"/>
              </a:rPr>
              <a:t>P/90.</a:t>
            </a:r>
            <a:endParaRPr lang="ru-RU" sz="1400" spc="-5"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88640" y="2288704"/>
            <a:ext cx="5538760" cy="307777"/>
          </a:xfrm>
          <a:prstGeom prst="rect">
            <a:avLst/>
          </a:prstGeom>
          <a:noFill/>
        </p:spPr>
        <p:txBody>
          <a:bodyPr wrap="none" rtlCol="0">
            <a:spAutoFit/>
          </a:bodyPr>
          <a:lstStyle/>
          <a:p>
            <a:r>
              <a:rPr lang="ru-RU" sz="1400" b="1" dirty="0" smtClean="0">
                <a:latin typeface="Times New Roman" panose="02020603050405020304" pitchFamily="18" charset="0"/>
                <a:cs typeface="Times New Roman" panose="02020603050405020304" pitchFamily="18" charset="0"/>
              </a:rPr>
              <a:t>Модуль проектирования</a:t>
            </a:r>
            <a:r>
              <a:rPr lang="en-US" sz="1400" b="1" dirty="0" smtClean="0">
                <a:latin typeface="Times New Roman" panose="02020603050405020304" pitchFamily="18" charset="0"/>
                <a:cs typeface="Times New Roman" panose="02020603050405020304" pitchFamily="18" charset="0"/>
              </a:rPr>
              <a:t> </a:t>
            </a:r>
            <a:r>
              <a:rPr lang="ru-RU" sz="1400" b="1" dirty="0" smtClean="0">
                <a:latin typeface="Times New Roman" panose="02020603050405020304" pitchFamily="18" charset="0"/>
                <a:cs typeface="Times New Roman" panose="02020603050405020304" pitchFamily="18" charset="0"/>
              </a:rPr>
              <a:t>области работ и расчета движения судна.</a:t>
            </a:r>
            <a:endParaRPr lang="ru-RU" sz="1400" b="1"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640" y="2719810"/>
            <a:ext cx="6401523" cy="5329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221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14" y="416496"/>
            <a:ext cx="6275541"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349813" y="5817096"/>
            <a:ext cx="6275541" cy="1169551"/>
          </a:xfrm>
          <a:prstGeom prst="rect">
            <a:avLst/>
          </a:prstGeom>
        </p:spPr>
        <p:txBody>
          <a:bodyPr wrap="square">
            <a:spAutoFit/>
          </a:bodyPr>
          <a:lstStyle/>
          <a:p>
            <a:pPr algn="just"/>
            <a:r>
              <a:rPr lang="ru-RU" sz="1400" spc="-5" dirty="0" smtClean="0">
                <a:latin typeface="Times New Roman" panose="02020603050405020304" pitchFamily="18" charset="0"/>
                <a:cs typeface="Times New Roman" panose="02020603050405020304" pitchFamily="18" charset="0"/>
              </a:rPr>
              <a:t>При расчете строит оптимальные траектории движения судна и оптимальный порядок отработки линий. Учитывает маневры при обходе препятствий, автоматически рассчитывает время работ. Позволяет выбрать точку начала расчета или конкретную линию. Предлагает несколько алгоритмов прохода площади работ, высчитывает время, необходимое на проведение работ.</a:t>
            </a:r>
            <a:endParaRPr lang="ru-RU" sz="1400" dirty="0"/>
          </a:p>
        </p:txBody>
      </p:sp>
      <p:sp>
        <p:nvSpPr>
          <p:cNvPr id="9" name="Прямоугольник 8"/>
          <p:cNvSpPr/>
          <p:nvPr/>
        </p:nvSpPr>
        <p:spPr>
          <a:xfrm>
            <a:off x="260648" y="6969224"/>
            <a:ext cx="5976664" cy="307777"/>
          </a:xfrm>
          <a:prstGeom prst="rect">
            <a:avLst/>
          </a:prstGeom>
        </p:spPr>
        <p:txBody>
          <a:bodyPr wrap="square">
            <a:spAutoFit/>
          </a:bodyPr>
          <a:lstStyle/>
          <a:p>
            <a:r>
              <a:rPr lang="ru-RU" sz="1400" b="1" dirty="0">
                <a:latin typeface="Times New Roman" panose="02020603050405020304" pitchFamily="18" charset="0"/>
                <a:cs typeface="Times New Roman" panose="02020603050405020304" pitchFamily="18" charset="0"/>
              </a:rPr>
              <a:t>Модуль </a:t>
            </a:r>
            <a:r>
              <a:rPr lang="ru-RU" sz="1400" b="1" dirty="0" smtClean="0">
                <a:latin typeface="Times New Roman" panose="02020603050405020304" pitchFamily="18" charset="0"/>
                <a:cs typeface="Times New Roman" panose="02020603050405020304" pitchFamily="18" charset="0"/>
              </a:rPr>
              <a:t>ведения отчетных данных во время морских работ.</a:t>
            </a:r>
            <a:endParaRPr lang="ru-RU" sz="1400" dirty="0"/>
          </a:p>
        </p:txBody>
      </p:sp>
      <p:sp>
        <p:nvSpPr>
          <p:cNvPr id="10" name="Прямоугольник 9"/>
          <p:cNvSpPr/>
          <p:nvPr/>
        </p:nvSpPr>
        <p:spPr>
          <a:xfrm>
            <a:off x="349813" y="7257256"/>
            <a:ext cx="6031515" cy="2246769"/>
          </a:xfrm>
          <a:prstGeom prst="rect">
            <a:avLst/>
          </a:prstGeom>
        </p:spPr>
        <p:txBody>
          <a:bodyPr wrap="square">
            <a:spAutoFit/>
          </a:bodyPr>
          <a:lstStyle/>
          <a:p>
            <a:pPr algn="just"/>
            <a:r>
              <a:rPr lang="ru-RU" sz="1400" dirty="0" smtClean="0">
                <a:latin typeface="Times New Roman" panose="02020603050405020304" pitchFamily="18" charset="0"/>
                <a:cs typeface="Times New Roman" panose="02020603050405020304" pitchFamily="18" charset="0"/>
              </a:rPr>
              <a:t>Предназначен для </a:t>
            </a:r>
            <a:r>
              <a:rPr lang="ru-RU" sz="1400" dirty="0">
                <a:latin typeface="Times New Roman" panose="02020603050405020304" pitchFamily="18" charset="0"/>
                <a:cs typeface="Times New Roman" panose="02020603050405020304" pitchFamily="18" charset="0"/>
              </a:rPr>
              <a:t>сбора </a:t>
            </a:r>
            <a:r>
              <a:rPr lang="ru-RU" sz="1400" dirty="0" smtClean="0">
                <a:latin typeface="Times New Roman" panose="02020603050405020304" pitchFamily="18" charset="0"/>
                <a:cs typeface="Times New Roman" panose="02020603050405020304" pitchFamily="18" charset="0"/>
              </a:rPr>
              <a:t>и хранения данных </a:t>
            </a:r>
            <a:r>
              <a:rPr lang="ru-RU" sz="1400" dirty="0">
                <a:latin typeface="Times New Roman" panose="02020603050405020304" pitchFamily="18" charset="0"/>
                <a:cs typeface="Times New Roman" panose="02020603050405020304" pitchFamily="18" charset="0"/>
              </a:rPr>
              <a:t>в ходе ведения геофизических морских работ и инженерно-геологических </a:t>
            </a:r>
            <a:r>
              <a:rPr lang="ru-RU" sz="1400" dirty="0" smtClean="0">
                <a:latin typeface="Times New Roman" panose="02020603050405020304" pitchFamily="18" charset="0"/>
                <a:cs typeface="Times New Roman" panose="02020603050405020304" pitchFamily="18" charset="0"/>
              </a:rPr>
              <a:t>исследований. Предоставляет удобный интерфейс для ввода ежедневной информации о проведенных работах и сопутствующей информации. Автоматически составляет отчеты о работах, включая в них накопленную статистику с момента начала работ.. Выполняет загрузку  данных </a:t>
            </a:r>
            <a:r>
              <a:rPr lang="en-US" sz="1400" dirty="0" smtClean="0">
                <a:latin typeface="Times New Roman" panose="02020603050405020304" pitchFamily="18" charset="0"/>
                <a:cs typeface="Times New Roman" panose="02020603050405020304" pitchFamily="18" charset="0"/>
              </a:rPr>
              <a:t>P1/90</a:t>
            </a:r>
            <a:r>
              <a:rPr lang="ru-RU" sz="1400" dirty="0" smtClean="0">
                <a:latin typeface="Times New Roman" panose="02020603050405020304" pitchFamily="18" charset="0"/>
                <a:cs typeface="Times New Roman" panose="02020603050405020304" pitchFamily="18" charset="0"/>
              </a:rPr>
              <a:t>, получаемых в процессе сейсморазведочных работ, выводит реальные данные на карты местности и  выполняет </a:t>
            </a:r>
            <a:r>
              <a:rPr lang="ru-RU" sz="1400" dirty="0">
                <a:latin typeface="Times New Roman" panose="02020603050405020304" pitchFamily="18" charset="0"/>
                <a:cs typeface="Times New Roman" panose="02020603050405020304" pitchFamily="18" charset="0"/>
              </a:rPr>
              <a:t>построение карт кратности, обеспечивая контроль качества работ. Таблицы, графики и </a:t>
            </a:r>
            <a:r>
              <a:rPr lang="ru-RU" sz="1400" dirty="0" smtClean="0">
                <a:latin typeface="Times New Roman" panose="02020603050405020304" pitchFamily="18" charset="0"/>
                <a:cs typeface="Times New Roman" panose="02020603050405020304" pitchFamily="18" charset="0"/>
              </a:rPr>
              <a:t>карта местности </a:t>
            </a:r>
            <a:r>
              <a:rPr lang="ru-RU" sz="1400" dirty="0">
                <a:latin typeface="Times New Roman" panose="02020603050405020304" pitchFamily="18" charset="0"/>
                <a:cs typeface="Times New Roman" panose="02020603050405020304" pitchFamily="18" charset="0"/>
              </a:rPr>
              <a:t>обеспечивают наглядное представление   информации и помогают  контролировать ход работ. </a:t>
            </a:r>
          </a:p>
        </p:txBody>
      </p:sp>
    </p:spTree>
    <p:extLst>
      <p:ext uri="{BB962C8B-B14F-4D97-AF65-F5344CB8AC3E}">
        <p14:creationId xmlns:p14="http://schemas.microsoft.com/office/powerpoint/2010/main" val="107917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656" y="4953000"/>
            <a:ext cx="6264696" cy="1169551"/>
          </a:xfrm>
          <a:prstGeom prst="rect">
            <a:avLst/>
          </a:prstGeom>
          <a:noFill/>
        </p:spPr>
        <p:txBody>
          <a:bodyPr wrap="square" rtlCol="0">
            <a:spAutoFit/>
          </a:bodyPr>
          <a:lstStyle/>
          <a:p>
            <a:pPr algn="just"/>
            <a:r>
              <a:rPr lang="ru-RU" sz="1400" dirty="0" smtClean="0"/>
              <a:t>При подготовке к работам ведется загрузка </a:t>
            </a:r>
            <a:r>
              <a:rPr lang="ru-RU" sz="1400" dirty="0" err="1" smtClean="0"/>
              <a:t>преплота</a:t>
            </a:r>
            <a:r>
              <a:rPr lang="ru-RU" sz="1400" dirty="0" smtClean="0"/>
              <a:t>,  карты работ, параметров необходимых для расчетов, данных используемых  в генерируемых отчетах, в том числе изображений логотипов, копий подписей и произвольных картинок..</a:t>
            </a:r>
            <a:endParaRPr lang="en-US" sz="1400" dirty="0" smtClean="0"/>
          </a:p>
          <a:p>
            <a:pPr algn="just"/>
            <a:r>
              <a:rPr lang="ru-RU" sz="1400" dirty="0" smtClean="0"/>
              <a:t>Программа позволяет вести расчеты по нескольким участкам, распределяя объемы дневных работ  в соответствии с картами лицензионных участков.</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449" y="401299"/>
            <a:ext cx="6029325"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656" y="6205997"/>
            <a:ext cx="6264696" cy="3283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569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p:nvPr/>
        </p:nvSpPr>
        <p:spPr>
          <a:xfrm>
            <a:off x="3809320" y="8104255"/>
            <a:ext cx="2860040" cy="1529265"/>
          </a:xfrm>
          <a:prstGeom prst="rect">
            <a:avLst/>
          </a:prstGeom>
          <a:solidFill>
            <a:schemeClr val="bg1"/>
          </a:solidFill>
          <a:ln w="25400">
            <a:solidFill>
              <a:srgbClr val="CCD5F5"/>
            </a:solidFill>
          </a:ln>
        </p:spPr>
        <p:txBody>
          <a:bodyPr vert="horz" wrap="square" lIns="0" tIns="56515" rIns="0" bIns="0" rtlCol="0">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0">
              <a:lnSpc>
                <a:spcPct val="100000"/>
              </a:lnSpc>
              <a:spcBef>
                <a:spcPts val="445"/>
              </a:spcBef>
            </a:pPr>
            <a:r>
              <a:rPr sz="1200" spc="-10" dirty="0">
                <a:latin typeface="Times New Roman" pitchFamily="18" charset="0"/>
                <a:cs typeface="Times New Roman" pitchFamily="18" charset="0"/>
              </a:rPr>
              <a:t>ЗАО </a:t>
            </a:r>
            <a:r>
              <a:rPr sz="1200" spc="-5" dirty="0">
                <a:latin typeface="Times New Roman" pitchFamily="18" charset="0"/>
                <a:cs typeface="Times New Roman" pitchFamily="18" charset="0"/>
              </a:rPr>
              <a:t>НПЦ</a:t>
            </a:r>
            <a:r>
              <a:rPr sz="1200" spc="5" dirty="0">
                <a:latin typeface="Times New Roman" pitchFamily="18" charset="0"/>
                <a:cs typeface="Times New Roman" pitchFamily="18" charset="0"/>
              </a:rPr>
              <a:t> </a:t>
            </a:r>
            <a:r>
              <a:rPr sz="1200" spc="-5" dirty="0">
                <a:latin typeface="Times New Roman" pitchFamily="18" charset="0"/>
                <a:cs typeface="Times New Roman" pitchFamily="18" charset="0"/>
              </a:rPr>
              <a:t>"ГеоСейсКонтроль"</a:t>
            </a:r>
            <a:endParaRPr sz="1200" dirty="0">
              <a:latin typeface="Times New Roman" pitchFamily="18" charset="0"/>
              <a:cs typeface="Times New Roman" pitchFamily="18" charset="0"/>
            </a:endParaRPr>
          </a:p>
          <a:p>
            <a:pPr marL="127000">
              <a:lnSpc>
                <a:spcPct val="100000"/>
              </a:lnSpc>
            </a:pPr>
            <a:r>
              <a:rPr sz="1200" spc="5" dirty="0" smtClean="0">
                <a:latin typeface="Times New Roman" pitchFamily="18" charset="0"/>
                <a:cs typeface="Times New Roman" pitchFamily="18" charset="0"/>
              </a:rPr>
              <a:t>115114</a:t>
            </a:r>
            <a:r>
              <a:rPr sz="1200" spc="5" dirty="0">
                <a:latin typeface="Times New Roman" pitchFamily="18" charset="0"/>
                <a:cs typeface="Times New Roman" pitchFamily="18" charset="0"/>
              </a:rPr>
              <a:t>, </a:t>
            </a:r>
            <a:r>
              <a:rPr sz="1200" spc="0" dirty="0">
                <a:latin typeface="Times New Roman" pitchFamily="18" charset="0"/>
                <a:cs typeface="Times New Roman" pitchFamily="18" charset="0"/>
              </a:rPr>
              <a:t>г.</a:t>
            </a:r>
            <a:r>
              <a:rPr sz="1200" spc="-5" dirty="0">
                <a:latin typeface="Times New Roman" pitchFamily="18" charset="0"/>
                <a:cs typeface="Times New Roman" pitchFamily="18" charset="0"/>
              </a:rPr>
              <a:t> </a:t>
            </a:r>
            <a:r>
              <a:rPr sz="1200" spc="5" dirty="0">
                <a:latin typeface="Times New Roman" pitchFamily="18" charset="0"/>
                <a:cs typeface="Times New Roman" pitchFamily="18" charset="0"/>
              </a:rPr>
              <a:t>Москва,</a:t>
            </a:r>
            <a:endParaRPr sz="1200" dirty="0">
              <a:latin typeface="Times New Roman" pitchFamily="18" charset="0"/>
              <a:cs typeface="Times New Roman" pitchFamily="18" charset="0"/>
            </a:endParaRPr>
          </a:p>
          <a:p>
            <a:pPr marL="127000">
              <a:lnSpc>
                <a:spcPct val="100000"/>
              </a:lnSpc>
              <a:spcBef>
                <a:spcPts val="195"/>
              </a:spcBef>
            </a:pPr>
            <a:r>
              <a:rPr sz="1200" spc="5" dirty="0">
                <a:latin typeface="Times New Roman" pitchFamily="18" charset="0"/>
                <a:cs typeface="Times New Roman" pitchFamily="18" charset="0"/>
              </a:rPr>
              <a:t>ул. Дербеневская, д.20 </a:t>
            </a:r>
            <a:r>
              <a:rPr sz="1200" spc="5" dirty="0" err="1" smtClean="0">
                <a:latin typeface="Times New Roman" pitchFamily="18" charset="0"/>
                <a:cs typeface="Times New Roman" pitchFamily="18" charset="0"/>
              </a:rPr>
              <a:t>стр</a:t>
            </a:r>
            <a:r>
              <a:rPr lang="ru-RU" sz="1200" spc="5" dirty="0" smtClean="0">
                <a:latin typeface="Times New Roman" pitchFamily="18" charset="0"/>
                <a:cs typeface="Times New Roman" pitchFamily="18" charset="0"/>
              </a:rPr>
              <a:t>.</a:t>
            </a:r>
            <a:r>
              <a:rPr sz="1200" spc="-30" dirty="0" smtClean="0">
                <a:latin typeface="Times New Roman" pitchFamily="18" charset="0"/>
                <a:cs typeface="Times New Roman" pitchFamily="18" charset="0"/>
              </a:rPr>
              <a:t> </a:t>
            </a:r>
            <a:r>
              <a:rPr lang="ru-RU" sz="1200" spc="-30" dirty="0" smtClean="0">
                <a:latin typeface="Times New Roman" pitchFamily="18" charset="0"/>
                <a:cs typeface="Times New Roman" pitchFamily="18" charset="0"/>
              </a:rPr>
              <a:t>16, подъезд 3</a:t>
            </a:r>
            <a:endParaRPr sz="1200" dirty="0">
              <a:latin typeface="Times New Roman" pitchFamily="18" charset="0"/>
              <a:cs typeface="Times New Roman" pitchFamily="18" charset="0"/>
            </a:endParaRPr>
          </a:p>
          <a:p>
            <a:pPr marL="127000">
              <a:lnSpc>
                <a:spcPct val="100000"/>
              </a:lnSpc>
              <a:spcBef>
                <a:spcPts val="560"/>
              </a:spcBef>
            </a:pPr>
            <a:r>
              <a:rPr sz="1200" spc="10" dirty="0">
                <a:latin typeface="Times New Roman" pitchFamily="18" charset="0"/>
                <a:cs typeface="Times New Roman" pitchFamily="18" charset="0"/>
              </a:rPr>
              <a:t>+7 </a:t>
            </a:r>
            <a:r>
              <a:rPr sz="1200" spc="5" dirty="0">
                <a:latin typeface="Times New Roman" pitchFamily="18" charset="0"/>
                <a:cs typeface="Times New Roman" pitchFamily="18" charset="0"/>
              </a:rPr>
              <a:t>(495)</a:t>
            </a:r>
            <a:r>
              <a:rPr sz="1200" spc="-20" dirty="0">
                <a:latin typeface="Times New Roman" pitchFamily="18" charset="0"/>
                <a:cs typeface="Times New Roman" pitchFamily="18" charset="0"/>
              </a:rPr>
              <a:t> </a:t>
            </a:r>
            <a:r>
              <a:rPr sz="1200" spc="5" dirty="0" smtClean="0">
                <a:latin typeface="Times New Roman" pitchFamily="18" charset="0"/>
                <a:cs typeface="Times New Roman" pitchFamily="18" charset="0"/>
              </a:rPr>
              <a:t>123-39-70</a:t>
            </a:r>
            <a:r>
              <a:rPr lang="ru-RU" sz="1200" spc="5" dirty="0" smtClean="0">
                <a:latin typeface="Times New Roman" pitchFamily="18" charset="0"/>
                <a:cs typeface="Times New Roman" pitchFamily="18" charset="0"/>
              </a:rPr>
              <a:t>, +7 (495) 123-39-00</a:t>
            </a:r>
            <a:endParaRPr sz="1200" dirty="0">
              <a:latin typeface="Times New Roman" pitchFamily="18" charset="0"/>
              <a:cs typeface="Times New Roman" pitchFamily="18" charset="0"/>
            </a:endParaRPr>
          </a:p>
          <a:p>
            <a:pPr marL="127000">
              <a:lnSpc>
                <a:spcPct val="100000"/>
              </a:lnSpc>
              <a:spcBef>
                <a:spcPts val="195"/>
              </a:spcBef>
            </a:pPr>
            <a:r>
              <a:rPr sz="1200" spc="0" dirty="0" smtClean="0">
                <a:latin typeface="Times New Roman" pitchFamily="18" charset="0"/>
                <a:cs typeface="Times New Roman" pitchFamily="18" charset="0"/>
                <a:hlinkClick r:id="rId2"/>
              </a:rPr>
              <a:t>info@geoseiscontrol.ru</a:t>
            </a:r>
            <a:endParaRPr lang="en-US" sz="1200" spc="0" dirty="0" smtClean="0">
              <a:latin typeface="Times New Roman" pitchFamily="18" charset="0"/>
              <a:cs typeface="Times New Roman" pitchFamily="18" charset="0"/>
            </a:endParaRPr>
          </a:p>
          <a:p>
            <a:pPr marL="127000">
              <a:lnSpc>
                <a:spcPct val="100000"/>
              </a:lnSpc>
              <a:spcBef>
                <a:spcPts val="195"/>
              </a:spcBef>
            </a:pPr>
            <a:r>
              <a:rPr lang="en-US" sz="1200" dirty="0" smtClean="0">
                <a:latin typeface="Times New Roman" pitchFamily="18" charset="0"/>
                <a:cs typeface="Times New Roman" pitchFamily="18" charset="0"/>
                <a:hlinkClick r:id="rId3"/>
              </a:rPr>
              <a:t>www.geoseiscontrol.ru</a:t>
            </a:r>
            <a:endParaRPr lang="en-US" sz="1200" dirty="0" smtClean="0">
              <a:latin typeface="Times New Roman" pitchFamily="18" charset="0"/>
              <a:cs typeface="Times New Roman" pitchFamily="18" charset="0"/>
            </a:endParaRPr>
          </a:p>
          <a:p>
            <a:pPr marL="127000">
              <a:lnSpc>
                <a:spcPct val="100000"/>
              </a:lnSpc>
              <a:spcBef>
                <a:spcPts val="195"/>
              </a:spcBef>
            </a:pPr>
            <a:endParaRPr sz="1200" dirty="0">
              <a:latin typeface="Times New Roman" pitchFamily="18" charset="0"/>
              <a:cs typeface="Times New Roman" pitchFamily="18" charset="0"/>
            </a:endParaRPr>
          </a:p>
        </p:txBody>
      </p:sp>
      <p:sp>
        <p:nvSpPr>
          <p:cNvPr id="8" name="object 7"/>
          <p:cNvSpPr/>
          <p:nvPr/>
        </p:nvSpPr>
        <p:spPr>
          <a:xfrm>
            <a:off x="384638" y="5601072"/>
            <a:ext cx="3332394" cy="4032448"/>
          </a:xfrm>
          <a:prstGeom prst="rect">
            <a:avLst/>
          </a:prstGeom>
          <a:blipFill>
            <a:blip r:embed="rId4" cstate="print"/>
            <a:stretch>
              <a:fillRect/>
            </a:stretch>
          </a:blipFill>
        </p:spPr>
        <p:txBody>
          <a:bodyPr wrap="square" lIns="0" tIns="0" rIns="0" bIns="0" rtlCol="0"/>
          <a:lstStyle/>
          <a:p>
            <a:endParaRP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656" y="1769812"/>
            <a:ext cx="6306148" cy="2463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352066" y="325904"/>
            <a:ext cx="6173278" cy="1384995"/>
          </a:xfrm>
          <a:prstGeom prst="rect">
            <a:avLst/>
          </a:prstGeom>
          <a:noFill/>
        </p:spPr>
        <p:txBody>
          <a:bodyPr wrap="square" rtlCol="0">
            <a:spAutoFit/>
          </a:bodyPr>
          <a:lstStyle/>
          <a:p>
            <a:pPr algn="just"/>
            <a:r>
              <a:rPr lang="ru-RU" sz="1400" dirty="0" smtClean="0">
                <a:latin typeface="Times New Roman" panose="02020603050405020304" pitchFamily="18" charset="0"/>
                <a:cs typeface="Times New Roman" panose="02020603050405020304" pitchFamily="18" charset="0"/>
              </a:rPr>
              <a:t>Табличное представление </a:t>
            </a:r>
            <a:r>
              <a:rPr lang="ru-RU" sz="1400" dirty="0" smtClean="0">
                <a:latin typeface="Times New Roman" panose="02020603050405020304" pitchFamily="18" charset="0"/>
                <a:cs typeface="Times New Roman" panose="02020603050405020304" pitchFamily="18" charset="0"/>
              </a:rPr>
              <a:t>данных дает полное представление о проведенных и предстоящих работах, показывает состояние по всем линиям </a:t>
            </a:r>
            <a:r>
              <a:rPr lang="ru-RU" sz="1400" dirty="0" err="1" smtClean="0">
                <a:latin typeface="Times New Roman" panose="02020603050405020304" pitchFamily="18" charset="0"/>
                <a:cs typeface="Times New Roman" panose="02020603050405020304" pitchFamily="18" charset="0"/>
              </a:rPr>
              <a:t>преплота</a:t>
            </a:r>
            <a:r>
              <a:rPr lang="ru-RU" sz="1400" dirty="0" smtClean="0">
                <a:latin typeface="Times New Roman" panose="02020603050405020304" pitchFamily="18" charset="0"/>
                <a:cs typeface="Times New Roman" panose="02020603050405020304" pitchFamily="18" charset="0"/>
              </a:rPr>
              <a:t> и отработанным сегментам, позволяет сопоставить получаемые данные с проектными.</a:t>
            </a:r>
          </a:p>
          <a:p>
            <a:pPr algn="just"/>
            <a:r>
              <a:rPr lang="ru-RU" sz="1400" dirty="0" smtClean="0">
                <a:latin typeface="Times New Roman" panose="02020603050405020304" pitchFamily="18" charset="0"/>
                <a:cs typeface="Times New Roman" panose="02020603050405020304" pitchFamily="18" charset="0"/>
              </a:rPr>
              <a:t>Импорт файла </a:t>
            </a:r>
            <a:r>
              <a:rPr lang="en-US" sz="1400" dirty="0" smtClean="0">
                <a:latin typeface="Times New Roman" panose="02020603050405020304" pitchFamily="18" charset="0"/>
                <a:cs typeface="Times New Roman" panose="02020603050405020304" pitchFamily="18" charset="0"/>
              </a:rPr>
              <a:t>P1/90 </a:t>
            </a:r>
            <a:r>
              <a:rPr lang="ru-RU" sz="1400" dirty="0" smtClean="0">
                <a:latin typeface="Times New Roman" panose="02020603050405020304" pitchFamily="18" charset="0"/>
                <a:cs typeface="Times New Roman" panose="02020603050405020304" pitchFamily="18" charset="0"/>
              </a:rPr>
              <a:t>позволяет построить карту кратности и оценить результаты отработки сегмента, с которым связан этот файл</a:t>
            </a:r>
            <a:r>
              <a:rPr lang="en-US" sz="1400" dirty="0" smtClean="0">
                <a:latin typeface="Times New Roman" panose="02020603050405020304" pitchFamily="18" charset="0"/>
                <a:cs typeface="Times New Roman" panose="02020603050405020304" pitchFamily="18" charset="0"/>
              </a:rPr>
              <a:t>:</a:t>
            </a:r>
            <a:endParaRPr lang="en-US" sz="1400" dirty="0" smtClean="0">
              <a:latin typeface="Times New Roman" panose="02020603050405020304" pitchFamily="18" charset="0"/>
              <a:cs typeface="Times New Roman" panose="02020603050405020304" pitchFamily="18" charset="0"/>
            </a:endParaRPr>
          </a:p>
        </p:txBody>
      </p:sp>
      <p:sp>
        <p:nvSpPr>
          <p:cNvPr id="11" name="TextBox 10"/>
          <p:cNvSpPr txBox="1"/>
          <p:nvPr/>
        </p:nvSpPr>
        <p:spPr>
          <a:xfrm>
            <a:off x="260648" y="4359513"/>
            <a:ext cx="6378156" cy="1169551"/>
          </a:xfrm>
          <a:prstGeom prst="rect">
            <a:avLst/>
          </a:prstGeom>
          <a:noFill/>
        </p:spPr>
        <p:txBody>
          <a:bodyPr wrap="square" rtlCol="0">
            <a:spAutoFit/>
          </a:bodyPr>
          <a:lstStyle/>
          <a:p>
            <a:pPr algn="just"/>
            <a:r>
              <a:rPr lang="ru-RU" sz="1400" dirty="0" smtClean="0">
                <a:latin typeface="Times New Roman" panose="02020603050405020304" pitchFamily="18" charset="0"/>
                <a:cs typeface="Times New Roman" panose="02020603050405020304" pitchFamily="18" charset="0"/>
              </a:rPr>
              <a:t>Кроме данных непосредственно по проведенным работам программа позволяет включать в отчет данные по т</a:t>
            </a:r>
            <a:r>
              <a:rPr lang="ru-RU" sz="1400" dirty="0" smtClean="0">
                <a:latin typeface="Times New Roman" panose="02020603050405020304" pitchFamily="18" charset="0"/>
                <a:cs typeface="Times New Roman" panose="02020603050405020304" pitchFamily="18" charset="0"/>
              </a:rPr>
              <a:t>ехнике безопасности, по расходам и запасам </a:t>
            </a:r>
            <a:r>
              <a:rPr lang="ru-RU" sz="1400" dirty="0" smtClean="0">
                <a:latin typeface="Times New Roman" panose="02020603050405020304" pitchFamily="18" charset="0"/>
                <a:cs typeface="Times New Roman" panose="02020603050405020304" pitchFamily="18" charset="0"/>
              </a:rPr>
              <a:t>топлива и </a:t>
            </a:r>
            <a:r>
              <a:rPr lang="ru-RU" sz="1400" dirty="0" smtClean="0">
                <a:latin typeface="Times New Roman" panose="02020603050405020304" pitchFamily="18" charset="0"/>
                <a:cs typeface="Times New Roman" panose="02020603050405020304" pitchFamily="18" charset="0"/>
              </a:rPr>
              <a:t>воды, данные наблюдений за морскими млекопитающими, текущее состояние и положение судна, погодные условия , </a:t>
            </a:r>
            <a:r>
              <a:rPr lang="ru-RU" sz="1400" dirty="0">
                <a:latin typeface="Times New Roman" panose="02020603050405020304" pitchFamily="18" charset="0"/>
                <a:cs typeface="Times New Roman" panose="02020603050405020304" pitchFamily="18" charset="0"/>
              </a:rPr>
              <a:t>п</a:t>
            </a:r>
            <a:r>
              <a:rPr lang="ru-RU" sz="1400" dirty="0" smtClean="0">
                <a:latin typeface="Times New Roman" panose="02020603050405020304" pitchFamily="18" charset="0"/>
                <a:cs typeface="Times New Roman" panose="02020603050405020304" pitchFamily="18" charset="0"/>
              </a:rPr>
              <a:t>роизвольные</a:t>
            </a:r>
            <a:r>
              <a:rPr lang="ru-RU" sz="1400" dirty="0" smtClean="0">
                <a:latin typeface="Times New Roman" panose="02020603050405020304" pitchFamily="18" charset="0"/>
                <a:cs typeface="Times New Roman" panose="02020603050405020304" pitchFamily="18" charset="0"/>
              </a:rPr>
              <a:t>, но структурированные </a:t>
            </a:r>
            <a:r>
              <a:rPr lang="ru-RU" sz="1400" dirty="0" smtClean="0">
                <a:latin typeface="Times New Roman" panose="02020603050405020304" pitchFamily="18" charset="0"/>
                <a:cs typeface="Times New Roman" panose="02020603050405020304" pitchFamily="18" charset="0"/>
              </a:rPr>
              <a:t>комментарии.</a:t>
            </a:r>
            <a:endParaRPr lang="ru-RU" sz="14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3789040" y="5601072"/>
            <a:ext cx="2736304" cy="2246769"/>
          </a:xfrm>
          <a:prstGeom prst="rect">
            <a:avLst/>
          </a:prstGeom>
        </p:spPr>
        <p:txBody>
          <a:bodyPr wrap="square">
            <a:spAutoFit/>
          </a:bodyPr>
          <a:lstStyle/>
          <a:p>
            <a:pPr algn="just"/>
            <a:r>
              <a:rPr lang="ru-RU" sz="1400" dirty="0" smtClean="0">
                <a:latin typeface="Times New Roman" panose="02020603050405020304" pitchFamily="18" charset="0"/>
                <a:cs typeface="Times New Roman" panose="02020603050405020304" pitchFamily="18" charset="0"/>
              </a:rPr>
              <a:t>Все данные по работам хранятся в базе данных проекта, что позволяет сгенерировать отчет за любой прошедший день. Отчеты содержат таблицы  с данными статистики и анализа, графики и диаграммы. Имеется возможность их настройки в соответствии с требованиями заказчика работ.</a:t>
            </a:r>
            <a:endParaRPr lang="ru-RU" sz="1400" dirty="0"/>
          </a:p>
        </p:txBody>
      </p:sp>
    </p:spTree>
    <p:extLst>
      <p:ext uri="{BB962C8B-B14F-4D97-AF65-F5344CB8AC3E}">
        <p14:creationId xmlns:p14="http://schemas.microsoft.com/office/powerpoint/2010/main" val="17358224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10149</TotalTime>
  <Words>464</Words>
  <Application>Microsoft Office PowerPoint</Application>
  <PresentationFormat>Лист A4 (210x297 мм)</PresentationFormat>
  <Paragraphs>19</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ГеоСейсКонтроль - Море</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GeoSeisControl Sea</dc:title>
  <dc:creator>Al</dc:creator>
  <cp:lastModifiedBy>Пользователь Windows</cp:lastModifiedBy>
  <cp:revision>35</cp:revision>
  <cp:lastPrinted>2018-12-24T10:15:34Z</cp:lastPrinted>
  <dcterms:created xsi:type="dcterms:W3CDTF">2017-11-16T07:17:47Z</dcterms:created>
  <dcterms:modified xsi:type="dcterms:W3CDTF">2018-12-24T10:16:04Z</dcterms:modified>
</cp:coreProperties>
</file>